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8" r:id="rId6"/>
    <p:sldId id="266" r:id="rId7"/>
    <p:sldId id="260" r:id="rId8"/>
    <p:sldId id="261" r:id="rId9"/>
    <p:sldId id="262" r:id="rId10"/>
    <p:sldId id="274" r:id="rId11"/>
    <p:sldId id="270" r:id="rId12"/>
    <p:sldId id="263" r:id="rId13"/>
    <p:sldId id="267" r:id="rId14"/>
    <p:sldId id="271" r:id="rId15"/>
    <p:sldId id="272" r:id="rId16"/>
    <p:sldId id="273" r:id="rId17"/>
    <p:sldId id="264" r:id="rId18"/>
    <p:sldId id="265" r:id="rId19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1FE574-8464-45E4-B997-29A54D22D5A5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5828C3-2051-4AD9-9EBE-55BA43A420EC}">
      <dgm:prSet phldrT="[Текст]"/>
      <dgm:spPr/>
      <dgm:t>
        <a:bodyPr/>
        <a:lstStyle/>
        <a:p>
          <a:r>
            <a:rPr lang="uk-UA" noProof="0" dirty="0" smtClean="0"/>
            <a:t>Молодший дошкільний вік</a:t>
          </a:r>
          <a:endParaRPr lang="uk-UA" noProof="0" dirty="0"/>
        </a:p>
      </dgm:t>
    </dgm:pt>
    <dgm:pt modelId="{79E36A54-5118-463A-A136-88658C640CB5}" type="parTrans" cxnId="{D12A789A-F397-4536-927F-805578F37DF6}">
      <dgm:prSet/>
      <dgm:spPr/>
      <dgm:t>
        <a:bodyPr/>
        <a:lstStyle/>
        <a:p>
          <a:endParaRPr lang="ru-RU"/>
        </a:p>
      </dgm:t>
    </dgm:pt>
    <dgm:pt modelId="{0C6E3E80-6C1A-4316-8708-E71CD1790D65}" type="sibTrans" cxnId="{D12A789A-F397-4536-927F-805578F37DF6}">
      <dgm:prSet/>
      <dgm:spPr/>
      <dgm:t>
        <a:bodyPr/>
        <a:lstStyle/>
        <a:p>
          <a:endParaRPr lang="ru-RU"/>
        </a:p>
      </dgm:t>
    </dgm:pt>
    <dgm:pt modelId="{22887666-3D4B-4763-BBD7-623292B7699C}">
      <dgm:prSet phldrT="[Текст]" custT="1"/>
      <dgm:spPr/>
      <dgm:t>
        <a:bodyPr/>
        <a:lstStyle/>
        <a:p>
          <a:r>
            <a:rPr lang="uk-UA" sz="1600" noProof="0" dirty="0" smtClean="0"/>
            <a:t>1 етап:                  Вивчення віршів за допомогою кольорових малюнків.</a:t>
          </a:r>
          <a:endParaRPr lang="uk-UA" sz="1600" noProof="0" dirty="0"/>
        </a:p>
      </dgm:t>
    </dgm:pt>
    <dgm:pt modelId="{BF37528A-A236-45BE-A064-F0D7634839F7}" type="parTrans" cxnId="{FF3E4697-FF5F-4970-B702-C4AB9439C59E}">
      <dgm:prSet/>
      <dgm:spPr/>
      <dgm:t>
        <a:bodyPr/>
        <a:lstStyle/>
        <a:p>
          <a:endParaRPr lang="ru-RU"/>
        </a:p>
      </dgm:t>
    </dgm:pt>
    <dgm:pt modelId="{AAEE115A-4BD3-43B7-9B8C-0B218EE8F452}" type="sibTrans" cxnId="{FF3E4697-FF5F-4970-B702-C4AB9439C59E}">
      <dgm:prSet/>
      <dgm:spPr/>
      <dgm:t>
        <a:bodyPr/>
        <a:lstStyle/>
        <a:p>
          <a:endParaRPr lang="ru-RU"/>
        </a:p>
      </dgm:t>
    </dgm:pt>
    <dgm:pt modelId="{E8162C82-E353-4F28-970B-659357592F5B}">
      <dgm:prSet phldrT="[Текст]" custT="1"/>
      <dgm:spPr/>
      <dgm:t>
        <a:bodyPr/>
        <a:lstStyle/>
        <a:p>
          <a:r>
            <a:rPr lang="uk-UA" sz="1600" noProof="0" dirty="0" smtClean="0"/>
            <a:t>2 етап: 	         Заміна кольорових малюнків на схематичні зображення (на основі характерних особливостей предметів).</a:t>
          </a:r>
          <a:endParaRPr lang="uk-UA" sz="1600" noProof="0" dirty="0"/>
        </a:p>
      </dgm:t>
    </dgm:pt>
    <dgm:pt modelId="{076CC62D-8C6C-4011-9B7F-DFB4C934FE71}" type="parTrans" cxnId="{70E39F4C-B3D9-4BC7-AC24-C5D9D9A9A1AE}">
      <dgm:prSet/>
      <dgm:spPr/>
      <dgm:t>
        <a:bodyPr/>
        <a:lstStyle/>
        <a:p>
          <a:endParaRPr lang="ru-RU"/>
        </a:p>
      </dgm:t>
    </dgm:pt>
    <dgm:pt modelId="{AA3D609C-7209-450B-B0EC-C9677E766697}" type="sibTrans" cxnId="{70E39F4C-B3D9-4BC7-AC24-C5D9D9A9A1AE}">
      <dgm:prSet/>
      <dgm:spPr/>
      <dgm:t>
        <a:bodyPr/>
        <a:lstStyle/>
        <a:p>
          <a:endParaRPr lang="ru-RU"/>
        </a:p>
      </dgm:t>
    </dgm:pt>
    <dgm:pt modelId="{7D3731DC-84F7-4A86-8162-7CBC5E388CB6}">
      <dgm:prSet phldrT="[Текст]"/>
      <dgm:spPr/>
      <dgm:t>
        <a:bodyPr/>
        <a:lstStyle/>
        <a:p>
          <a:r>
            <a:rPr lang="uk-UA" noProof="0" dirty="0" smtClean="0"/>
            <a:t>Середній дошкільний вік</a:t>
          </a:r>
          <a:endParaRPr lang="uk-UA" noProof="0" dirty="0"/>
        </a:p>
      </dgm:t>
    </dgm:pt>
    <dgm:pt modelId="{90884321-9173-4A62-BFCB-11F2ABCC054D}" type="parTrans" cxnId="{BB07C660-3B8D-4C54-93C0-5CC205CBCDD4}">
      <dgm:prSet/>
      <dgm:spPr/>
      <dgm:t>
        <a:bodyPr/>
        <a:lstStyle/>
        <a:p>
          <a:endParaRPr lang="ru-RU"/>
        </a:p>
      </dgm:t>
    </dgm:pt>
    <dgm:pt modelId="{89C620B7-7E68-4E9A-AA4C-862EC96822C2}" type="sibTrans" cxnId="{BB07C660-3B8D-4C54-93C0-5CC205CBCDD4}">
      <dgm:prSet/>
      <dgm:spPr/>
      <dgm:t>
        <a:bodyPr/>
        <a:lstStyle/>
        <a:p>
          <a:endParaRPr lang="ru-RU"/>
        </a:p>
      </dgm:t>
    </dgm:pt>
    <dgm:pt modelId="{9C3455C3-62E8-4554-B660-9AE3E09F4126}">
      <dgm:prSet phldrT="[Текст]" custT="1"/>
      <dgm:spPr/>
      <dgm:t>
        <a:bodyPr/>
        <a:lstStyle/>
        <a:p>
          <a:r>
            <a:rPr lang="uk-UA" sz="1600" noProof="0" dirty="0" smtClean="0"/>
            <a:t>1 етап: Вивчення віршів за допомогою піктограм (на основі характерних особливостей предметів).</a:t>
          </a:r>
          <a:endParaRPr lang="uk-UA" sz="1600" noProof="0" dirty="0"/>
        </a:p>
      </dgm:t>
    </dgm:pt>
    <dgm:pt modelId="{A8AB1F56-7BC5-4073-A23F-2A9552D87213}" type="parTrans" cxnId="{726EE314-CB4D-46BE-90FC-F6FE718D929C}">
      <dgm:prSet/>
      <dgm:spPr/>
      <dgm:t>
        <a:bodyPr/>
        <a:lstStyle/>
        <a:p>
          <a:endParaRPr lang="ru-RU"/>
        </a:p>
      </dgm:t>
    </dgm:pt>
    <dgm:pt modelId="{DC4B598C-6280-4274-BB5B-DE5E9B765627}" type="sibTrans" cxnId="{726EE314-CB4D-46BE-90FC-F6FE718D929C}">
      <dgm:prSet/>
      <dgm:spPr/>
      <dgm:t>
        <a:bodyPr/>
        <a:lstStyle/>
        <a:p>
          <a:endParaRPr lang="ru-RU"/>
        </a:p>
      </dgm:t>
    </dgm:pt>
    <dgm:pt modelId="{1A575D7E-386F-4D9C-B5CC-AFEE41CCE734}">
      <dgm:prSet phldrT="[Текст]" custT="1"/>
      <dgm:spPr/>
      <dgm:t>
        <a:bodyPr/>
        <a:lstStyle/>
        <a:p>
          <a:r>
            <a:rPr lang="uk-UA" sz="1600" noProof="0" dirty="0" smtClean="0"/>
            <a:t>2 етап: Вивчення віршів за допомогою піктограм (на основі характерних особливостей предметів з додаванням асоціативних схем).</a:t>
          </a:r>
          <a:endParaRPr lang="uk-UA" sz="1600" noProof="0" dirty="0"/>
        </a:p>
      </dgm:t>
    </dgm:pt>
    <dgm:pt modelId="{BD3E449C-EFF2-48D6-B435-C56A653DAFE8}" type="parTrans" cxnId="{15296429-2522-471A-9B2B-D5A1AC95B595}">
      <dgm:prSet/>
      <dgm:spPr/>
      <dgm:t>
        <a:bodyPr/>
        <a:lstStyle/>
        <a:p>
          <a:endParaRPr lang="ru-RU"/>
        </a:p>
      </dgm:t>
    </dgm:pt>
    <dgm:pt modelId="{1BDDBF2B-1FFE-444A-9BE5-B4757FDD780F}" type="sibTrans" cxnId="{15296429-2522-471A-9B2B-D5A1AC95B595}">
      <dgm:prSet/>
      <dgm:spPr/>
      <dgm:t>
        <a:bodyPr/>
        <a:lstStyle/>
        <a:p>
          <a:endParaRPr lang="ru-RU"/>
        </a:p>
      </dgm:t>
    </dgm:pt>
    <dgm:pt modelId="{D4D4AD76-DA44-4DF6-A56B-881848ABD99B}">
      <dgm:prSet phldrT="[Текст]"/>
      <dgm:spPr/>
      <dgm:t>
        <a:bodyPr/>
        <a:lstStyle/>
        <a:p>
          <a:r>
            <a:rPr lang="uk-UA" noProof="0" dirty="0" smtClean="0"/>
            <a:t>Старший дошкільний вік</a:t>
          </a:r>
          <a:endParaRPr lang="uk-UA" noProof="0" dirty="0"/>
        </a:p>
      </dgm:t>
    </dgm:pt>
    <dgm:pt modelId="{39587704-F74B-4952-A460-71045F5D368D}" type="parTrans" cxnId="{91E9582B-842C-4576-8588-19E651F02A47}">
      <dgm:prSet/>
      <dgm:spPr/>
      <dgm:t>
        <a:bodyPr/>
        <a:lstStyle/>
        <a:p>
          <a:endParaRPr lang="ru-RU"/>
        </a:p>
      </dgm:t>
    </dgm:pt>
    <dgm:pt modelId="{D9D02D60-612B-4F73-8B74-794FCF2CC658}" type="sibTrans" cxnId="{91E9582B-842C-4576-8588-19E651F02A47}">
      <dgm:prSet/>
      <dgm:spPr/>
      <dgm:t>
        <a:bodyPr/>
        <a:lstStyle/>
        <a:p>
          <a:endParaRPr lang="ru-RU"/>
        </a:p>
      </dgm:t>
    </dgm:pt>
    <dgm:pt modelId="{073FAA6D-2415-4B48-86E2-029F1FBAD58C}">
      <dgm:prSet phldrT="[Текст]" custT="1"/>
      <dgm:spPr/>
      <dgm:t>
        <a:bodyPr/>
        <a:lstStyle/>
        <a:p>
          <a:r>
            <a:rPr lang="uk-UA" sz="1600" noProof="0" dirty="0" smtClean="0"/>
            <a:t>1 етап: Складання дітьми схем до віршів та загадок з використанням комбінованих символів (характерних і асоціативних)</a:t>
          </a:r>
          <a:endParaRPr lang="uk-UA" sz="1600" noProof="0" dirty="0"/>
        </a:p>
      </dgm:t>
    </dgm:pt>
    <dgm:pt modelId="{EF73A3A4-016D-42A6-A654-DFBECC3112D3}" type="parTrans" cxnId="{5A731819-124A-482E-9187-3629957B5BB4}">
      <dgm:prSet/>
      <dgm:spPr/>
      <dgm:t>
        <a:bodyPr/>
        <a:lstStyle/>
        <a:p>
          <a:endParaRPr lang="ru-RU"/>
        </a:p>
      </dgm:t>
    </dgm:pt>
    <dgm:pt modelId="{527DE533-BE2E-4D7B-A77D-A78CF5B73033}" type="sibTrans" cxnId="{5A731819-124A-482E-9187-3629957B5BB4}">
      <dgm:prSet/>
      <dgm:spPr/>
      <dgm:t>
        <a:bodyPr/>
        <a:lstStyle/>
        <a:p>
          <a:endParaRPr lang="ru-RU"/>
        </a:p>
      </dgm:t>
    </dgm:pt>
    <dgm:pt modelId="{4C642E0A-F1BF-4268-8ABC-F87B18CCC29D}">
      <dgm:prSet phldrT="[Текст]" custT="1"/>
      <dgm:spPr/>
      <dgm:t>
        <a:bodyPr/>
        <a:lstStyle/>
        <a:p>
          <a:r>
            <a:rPr lang="uk-UA" sz="1600" noProof="0" dirty="0" smtClean="0"/>
            <a:t>2 етап: Створення «Книги віршів» з використанням вивчених раніше текстів.</a:t>
          </a:r>
          <a:endParaRPr lang="uk-UA" sz="1600" noProof="0" dirty="0"/>
        </a:p>
      </dgm:t>
    </dgm:pt>
    <dgm:pt modelId="{1D34F5B1-3AE3-49F0-8862-F633DDB6E385}" type="parTrans" cxnId="{96314A8F-AC20-4615-99E5-DF3160AF9BA2}">
      <dgm:prSet/>
      <dgm:spPr/>
      <dgm:t>
        <a:bodyPr/>
        <a:lstStyle/>
        <a:p>
          <a:endParaRPr lang="ru-RU"/>
        </a:p>
      </dgm:t>
    </dgm:pt>
    <dgm:pt modelId="{4FBC6108-399E-484E-AE6C-88FF556D904B}" type="sibTrans" cxnId="{96314A8F-AC20-4615-99E5-DF3160AF9BA2}">
      <dgm:prSet/>
      <dgm:spPr/>
      <dgm:t>
        <a:bodyPr/>
        <a:lstStyle/>
        <a:p>
          <a:endParaRPr lang="ru-RU"/>
        </a:p>
      </dgm:t>
    </dgm:pt>
    <dgm:pt modelId="{3A65F69F-865F-4225-A13B-B0770964417D}">
      <dgm:prSet phldrT="[Текст]" custT="1"/>
      <dgm:spPr/>
      <dgm:t>
        <a:bodyPr/>
        <a:lstStyle/>
        <a:p>
          <a:r>
            <a:rPr lang="uk-UA" sz="1600" noProof="0" dirty="0" smtClean="0"/>
            <a:t>3 етап: Малювання дітьми схем за допомогою вихователя.</a:t>
          </a:r>
          <a:endParaRPr lang="uk-UA" sz="1600" noProof="0" dirty="0"/>
        </a:p>
      </dgm:t>
    </dgm:pt>
    <dgm:pt modelId="{2E00239C-AED9-466D-BF55-1D92C915002D}" type="parTrans" cxnId="{BFE303C4-E111-4B30-922D-502FBFD738FB}">
      <dgm:prSet/>
      <dgm:spPr/>
      <dgm:t>
        <a:bodyPr/>
        <a:lstStyle/>
        <a:p>
          <a:endParaRPr lang="ru-RU"/>
        </a:p>
      </dgm:t>
    </dgm:pt>
    <dgm:pt modelId="{3E0EF835-DDEB-4397-A60C-B5F1A93A60B7}" type="sibTrans" cxnId="{BFE303C4-E111-4B30-922D-502FBFD738FB}">
      <dgm:prSet/>
      <dgm:spPr/>
      <dgm:t>
        <a:bodyPr/>
        <a:lstStyle/>
        <a:p>
          <a:endParaRPr lang="ru-RU"/>
        </a:p>
      </dgm:t>
    </dgm:pt>
    <dgm:pt modelId="{DA63E31B-1DCD-4535-84EF-239D0E7120CA}">
      <dgm:prSet phldrT="[Текст]" custT="1"/>
      <dgm:spPr/>
      <dgm:t>
        <a:bodyPr/>
        <a:lstStyle/>
        <a:p>
          <a:endParaRPr lang="uk-UA" sz="1600" noProof="0" dirty="0"/>
        </a:p>
      </dgm:t>
    </dgm:pt>
    <dgm:pt modelId="{62BBB0F9-F7B5-48FD-9A82-322E76A36242}" type="parTrans" cxnId="{56B790C6-A007-414D-AD4C-5CB56E38C0A0}">
      <dgm:prSet/>
      <dgm:spPr/>
      <dgm:t>
        <a:bodyPr/>
        <a:lstStyle/>
        <a:p>
          <a:endParaRPr lang="en-US"/>
        </a:p>
      </dgm:t>
    </dgm:pt>
    <dgm:pt modelId="{6D321CC2-C0CA-4A26-94EF-9B981AF651A3}" type="sibTrans" cxnId="{56B790C6-A007-414D-AD4C-5CB56E38C0A0}">
      <dgm:prSet/>
      <dgm:spPr/>
      <dgm:t>
        <a:bodyPr/>
        <a:lstStyle/>
        <a:p>
          <a:endParaRPr lang="en-US"/>
        </a:p>
      </dgm:t>
    </dgm:pt>
    <dgm:pt modelId="{2CDAD76D-34A3-416B-B748-9C7299A8E6BA}">
      <dgm:prSet phldrT="[Текст]" custT="1"/>
      <dgm:spPr/>
      <dgm:t>
        <a:bodyPr/>
        <a:lstStyle/>
        <a:p>
          <a:r>
            <a:rPr lang="uk-UA" sz="1600" noProof="0" dirty="0" smtClean="0"/>
            <a:t>Робота з готовими </a:t>
          </a:r>
          <a:r>
            <a:rPr lang="uk-UA" sz="1600" noProof="0" dirty="0" err="1" smtClean="0"/>
            <a:t>мнемодоріжками</a:t>
          </a:r>
          <a:endParaRPr lang="uk-UA" sz="1600" noProof="0" dirty="0"/>
        </a:p>
      </dgm:t>
    </dgm:pt>
    <dgm:pt modelId="{E2EAFFD6-1A67-4CC3-80B5-D3EDCD7F728B}" type="parTrans" cxnId="{8F18E1EC-75F5-4E72-9D03-5B237FDD09DC}">
      <dgm:prSet/>
      <dgm:spPr/>
    </dgm:pt>
    <dgm:pt modelId="{7CF53877-9CFB-47EB-B081-43458B81A68D}" type="sibTrans" cxnId="{8F18E1EC-75F5-4E72-9D03-5B237FDD09DC}">
      <dgm:prSet/>
      <dgm:spPr/>
    </dgm:pt>
    <dgm:pt modelId="{7569E93C-09DF-40A6-B4C4-FA7C2305305D}">
      <dgm:prSet phldrT="[Текст]" custT="1"/>
      <dgm:spPr/>
      <dgm:t>
        <a:bodyPr/>
        <a:lstStyle/>
        <a:p>
          <a:endParaRPr lang="uk-UA" sz="1600" noProof="0" dirty="0"/>
        </a:p>
      </dgm:t>
    </dgm:pt>
    <dgm:pt modelId="{1B297502-9D3E-4D3C-B67E-98DC08BD6F73}" type="parTrans" cxnId="{ACCEE16B-ADFE-42A8-92B7-ADACFECC573C}">
      <dgm:prSet/>
      <dgm:spPr/>
    </dgm:pt>
    <dgm:pt modelId="{0819F000-78D4-4FE3-AE81-EB96F6840FBB}" type="sibTrans" cxnId="{ACCEE16B-ADFE-42A8-92B7-ADACFECC573C}">
      <dgm:prSet/>
      <dgm:spPr/>
    </dgm:pt>
    <dgm:pt modelId="{E22C4CA6-E494-4080-9145-EB11A58289A4}" type="pres">
      <dgm:prSet presAssocID="{991FE574-8464-45E4-B997-29A54D22D5A5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EAF5274-7424-4787-8119-28E331D68C67}" type="pres">
      <dgm:prSet presAssocID="{8D5828C3-2051-4AD9-9EBE-55BA43A420EC}" presName="compositeNode" presStyleCnt="0">
        <dgm:presLayoutVars>
          <dgm:bulletEnabled val="1"/>
        </dgm:presLayoutVars>
      </dgm:prSet>
      <dgm:spPr/>
    </dgm:pt>
    <dgm:pt modelId="{8EC4D01F-450D-4A26-AD0F-80AB3AB6BB31}" type="pres">
      <dgm:prSet presAssocID="{8D5828C3-2051-4AD9-9EBE-55BA43A420EC}" presName="image" presStyleLbl="fgImgPlace1" presStyleIdx="0" presStyleCnt="3" custFlipVert="1" custScaleX="12800" custScaleY="14115"/>
      <dgm:spPr/>
    </dgm:pt>
    <dgm:pt modelId="{A9CDEC63-ACFB-4D7F-B80E-64AD18B0D598}" type="pres">
      <dgm:prSet presAssocID="{8D5828C3-2051-4AD9-9EBE-55BA43A420EC}" presName="childNode" presStyleLbl="node1" presStyleIdx="0" presStyleCnt="3" custScaleY="116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235A6B-328D-4954-AB68-37955E12F033}" type="pres">
      <dgm:prSet presAssocID="{8D5828C3-2051-4AD9-9EBE-55BA43A420EC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A42985-4181-4048-87D9-DC0110D99F8D}" type="pres">
      <dgm:prSet presAssocID="{0C6E3E80-6C1A-4316-8708-E71CD1790D65}" presName="sibTrans" presStyleCnt="0"/>
      <dgm:spPr/>
    </dgm:pt>
    <dgm:pt modelId="{DD1D96C9-F0F2-449F-ACB4-D22E9E09D5E2}" type="pres">
      <dgm:prSet presAssocID="{7D3731DC-84F7-4A86-8162-7CBC5E388CB6}" presName="compositeNode" presStyleCnt="0">
        <dgm:presLayoutVars>
          <dgm:bulletEnabled val="1"/>
        </dgm:presLayoutVars>
      </dgm:prSet>
      <dgm:spPr/>
    </dgm:pt>
    <dgm:pt modelId="{B29C0CBC-616B-4FA4-985A-3F14FBA44E72}" type="pres">
      <dgm:prSet presAssocID="{7D3731DC-84F7-4A86-8162-7CBC5E388CB6}" presName="image" presStyleLbl="fgImgPlace1" presStyleIdx="1" presStyleCnt="3" custScaleX="13305" custScaleY="13665"/>
      <dgm:spPr/>
    </dgm:pt>
    <dgm:pt modelId="{E07E209D-CCFC-4EE4-8F9C-50B2C77D7FA8}" type="pres">
      <dgm:prSet presAssocID="{7D3731DC-84F7-4A86-8162-7CBC5E388CB6}" presName="childNode" presStyleLbl="node1" presStyleIdx="1" presStyleCnt="3" custScaleY="1140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DB7434-21AF-4C17-A2AC-12D1FF16447D}" type="pres">
      <dgm:prSet presAssocID="{7D3731DC-84F7-4A86-8162-7CBC5E388CB6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787F6C-1902-4265-B546-ED964F986620}" type="pres">
      <dgm:prSet presAssocID="{89C620B7-7E68-4E9A-AA4C-862EC96822C2}" presName="sibTrans" presStyleCnt="0"/>
      <dgm:spPr/>
    </dgm:pt>
    <dgm:pt modelId="{6119F732-0413-46D3-AAA4-74D8D1F589A5}" type="pres">
      <dgm:prSet presAssocID="{D4D4AD76-DA44-4DF6-A56B-881848ABD99B}" presName="compositeNode" presStyleCnt="0">
        <dgm:presLayoutVars>
          <dgm:bulletEnabled val="1"/>
        </dgm:presLayoutVars>
      </dgm:prSet>
      <dgm:spPr/>
    </dgm:pt>
    <dgm:pt modelId="{4C61CABF-5B2E-4743-A6DF-36059F4314A6}" type="pres">
      <dgm:prSet presAssocID="{D4D4AD76-DA44-4DF6-A56B-881848ABD99B}" presName="image" presStyleLbl="fgImgPlace1" presStyleIdx="2" presStyleCnt="3" custScaleX="13810" custScaleY="13756"/>
      <dgm:spPr/>
    </dgm:pt>
    <dgm:pt modelId="{6D75D5E3-B083-4B99-A8E6-FF74AD60F11B}" type="pres">
      <dgm:prSet presAssocID="{D4D4AD76-DA44-4DF6-A56B-881848ABD99B}" presName="childNode" presStyleLbl="node1" presStyleIdx="2" presStyleCnt="3" custScaleY="114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E1FCEF-ACD2-44C5-91DA-F6E21AE7F2DF}" type="pres">
      <dgm:prSet presAssocID="{D4D4AD76-DA44-4DF6-A56B-881848ABD99B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9AD6F2-ED9A-4838-B34F-4C6E533C829A}" type="presOf" srcId="{4C642E0A-F1BF-4268-8ABC-F87B18CCC29D}" destId="{6D75D5E3-B083-4B99-A8E6-FF74AD60F11B}" srcOrd="0" destOrd="1" presId="urn:microsoft.com/office/officeart/2005/8/layout/hList2"/>
    <dgm:cxn modelId="{15296429-2522-471A-9B2B-D5A1AC95B595}" srcId="{7D3731DC-84F7-4A86-8162-7CBC5E388CB6}" destId="{1A575D7E-386F-4D9C-B5CC-AFEE41CCE734}" srcOrd="1" destOrd="0" parTransId="{BD3E449C-EFF2-48D6-B435-C56A653DAFE8}" sibTransId="{1BDDBF2B-1FFE-444A-9BE5-B4757FDD780F}"/>
    <dgm:cxn modelId="{9040430D-FDD7-47A0-B780-52FD12228CE8}" type="presOf" srcId="{8D5828C3-2051-4AD9-9EBE-55BA43A420EC}" destId="{CF235A6B-328D-4954-AB68-37955E12F033}" srcOrd="0" destOrd="0" presId="urn:microsoft.com/office/officeart/2005/8/layout/hList2"/>
    <dgm:cxn modelId="{3A20C099-3A54-40D7-AD41-AAFE1A4F423C}" type="presOf" srcId="{9C3455C3-62E8-4554-B660-9AE3E09F4126}" destId="{E07E209D-CCFC-4EE4-8F9C-50B2C77D7FA8}" srcOrd="0" destOrd="0" presId="urn:microsoft.com/office/officeart/2005/8/layout/hList2"/>
    <dgm:cxn modelId="{BFE303C4-E111-4B30-922D-502FBFD738FB}" srcId="{7D3731DC-84F7-4A86-8162-7CBC5E388CB6}" destId="{3A65F69F-865F-4225-A13B-B0770964417D}" srcOrd="2" destOrd="0" parTransId="{2E00239C-AED9-466D-BF55-1D92C915002D}" sibTransId="{3E0EF835-DDEB-4397-A60C-B5F1A93A60B7}"/>
    <dgm:cxn modelId="{91E9582B-842C-4576-8588-19E651F02A47}" srcId="{991FE574-8464-45E4-B997-29A54D22D5A5}" destId="{D4D4AD76-DA44-4DF6-A56B-881848ABD99B}" srcOrd="2" destOrd="0" parTransId="{39587704-F74B-4952-A460-71045F5D368D}" sibTransId="{D9D02D60-612B-4F73-8B74-794FCF2CC658}"/>
    <dgm:cxn modelId="{5A731819-124A-482E-9187-3629957B5BB4}" srcId="{D4D4AD76-DA44-4DF6-A56B-881848ABD99B}" destId="{073FAA6D-2415-4B48-86E2-029F1FBAD58C}" srcOrd="0" destOrd="0" parTransId="{EF73A3A4-016D-42A6-A654-DFBECC3112D3}" sibTransId="{527DE533-BE2E-4D7B-A77D-A78CF5B73033}"/>
    <dgm:cxn modelId="{BB07C660-3B8D-4C54-93C0-5CC205CBCDD4}" srcId="{991FE574-8464-45E4-B997-29A54D22D5A5}" destId="{7D3731DC-84F7-4A86-8162-7CBC5E388CB6}" srcOrd="1" destOrd="0" parTransId="{90884321-9173-4A62-BFCB-11F2ABCC054D}" sibTransId="{89C620B7-7E68-4E9A-AA4C-862EC96822C2}"/>
    <dgm:cxn modelId="{D12A789A-F397-4536-927F-805578F37DF6}" srcId="{991FE574-8464-45E4-B997-29A54D22D5A5}" destId="{8D5828C3-2051-4AD9-9EBE-55BA43A420EC}" srcOrd="0" destOrd="0" parTransId="{79E36A54-5118-463A-A136-88658C640CB5}" sibTransId="{0C6E3E80-6C1A-4316-8708-E71CD1790D65}"/>
    <dgm:cxn modelId="{8F18E1EC-75F5-4E72-9D03-5B237FDD09DC}" srcId="{8D5828C3-2051-4AD9-9EBE-55BA43A420EC}" destId="{2CDAD76D-34A3-416B-B748-9C7299A8E6BA}" srcOrd="2" destOrd="0" parTransId="{E2EAFFD6-1A67-4CC3-80B5-D3EDCD7F728B}" sibTransId="{7CF53877-9CFB-47EB-B081-43458B81A68D}"/>
    <dgm:cxn modelId="{96314A8F-AC20-4615-99E5-DF3160AF9BA2}" srcId="{D4D4AD76-DA44-4DF6-A56B-881848ABD99B}" destId="{4C642E0A-F1BF-4268-8ABC-F87B18CCC29D}" srcOrd="1" destOrd="0" parTransId="{1D34F5B1-3AE3-49F0-8862-F633DDB6E385}" sibTransId="{4FBC6108-399E-484E-AE6C-88FF556D904B}"/>
    <dgm:cxn modelId="{FF3E4697-FF5F-4970-B702-C4AB9439C59E}" srcId="{8D5828C3-2051-4AD9-9EBE-55BA43A420EC}" destId="{22887666-3D4B-4763-BBD7-623292B7699C}" srcOrd="0" destOrd="0" parTransId="{BF37528A-A236-45BE-A064-F0D7634839F7}" sibTransId="{AAEE115A-4BD3-43B7-9B8C-0B218EE8F452}"/>
    <dgm:cxn modelId="{70E39F4C-B3D9-4BC7-AC24-C5D9D9A9A1AE}" srcId="{8D5828C3-2051-4AD9-9EBE-55BA43A420EC}" destId="{E8162C82-E353-4F28-970B-659357592F5B}" srcOrd="1" destOrd="0" parTransId="{076CC62D-8C6C-4011-9B7F-DFB4C934FE71}" sibTransId="{AA3D609C-7209-450B-B0EC-C9677E766697}"/>
    <dgm:cxn modelId="{89B33350-1907-462F-B35C-B276DBA27192}" type="presOf" srcId="{7D3731DC-84F7-4A86-8162-7CBC5E388CB6}" destId="{7ADB7434-21AF-4C17-A2AC-12D1FF16447D}" srcOrd="0" destOrd="0" presId="urn:microsoft.com/office/officeart/2005/8/layout/hList2"/>
    <dgm:cxn modelId="{726EE314-CB4D-46BE-90FC-F6FE718D929C}" srcId="{7D3731DC-84F7-4A86-8162-7CBC5E388CB6}" destId="{9C3455C3-62E8-4554-B660-9AE3E09F4126}" srcOrd="0" destOrd="0" parTransId="{A8AB1F56-7BC5-4073-A23F-2A9552D87213}" sibTransId="{DC4B598C-6280-4274-BB5B-DE5E9B765627}"/>
    <dgm:cxn modelId="{F37EFC52-A005-4656-B355-0CB90818A532}" type="presOf" srcId="{D4D4AD76-DA44-4DF6-A56B-881848ABD99B}" destId="{A6E1FCEF-ACD2-44C5-91DA-F6E21AE7F2DF}" srcOrd="0" destOrd="0" presId="urn:microsoft.com/office/officeart/2005/8/layout/hList2"/>
    <dgm:cxn modelId="{6535FA6C-D9E9-4478-B4CD-FBBB45631843}" type="presOf" srcId="{E8162C82-E353-4F28-970B-659357592F5B}" destId="{A9CDEC63-ACFB-4D7F-B80E-64AD18B0D598}" srcOrd="0" destOrd="1" presId="urn:microsoft.com/office/officeart/2005/8/layout/hList2"/>
    <dgm:cxn modelId="{3B9A0CC1-42CC-4C44-84AB-CA7990649553}" type="presOf" srcId="{3A65F69F-865F-4225-A13B-B0770964417D}" destId="{E07E209D-CCFC-4EE4-8F9C-50B2C77D7FA8}" srcOrd="0" destOrd="2" presId="urn:microsoft.com/office/officeart/2005/8/layout/hList2"/>
    <dgm:cxn modelId="{3327D563-2224-4798-9070-EE1240B969C7}" type="presOf" srcId="{073FAA6D-2415-4B48-86E2-029F1FBAD58C}" destId="{6D75D5E3-B083-4B99-A8E6-FF74AD60F11B}" srcOrd="0" destOrd="0" presId="urn:microsoft.com/office/officeart/2005/8/layout/hList2"/>
    <dgm:cxn modelId="{1CB6E140-29D6-487A-B82D-BF6FD95809A1}" type="presOf" srcId="{DA63E31B-1DCD-4535-84EF-239D0E7120CA}" destId="{A9CDEC63-ACFB-4D7F-B80E-64AD18B0D598}" srcOrd="0" destOrd="4" presId="urn:microsoft.com/office/officeart/2005/8/layout/hList2"/>
    <dgm:cxn modelId="{3FFF8ACF-4630-4F16-A175-874DDD4978DC}" type="presOf" srcId="{7569E93C-09DF-40A6-B4C4-FA7C2305305D}" destId="{A9CDEC63-ACFB-4D7F-B80E-64AD18B0D598}" srcOrd="0" destOrd="3" presId="urn:microsoft.com/office/officeart/2005/8/layout/hList2"/>
    <dgm:cxn modelId="{023CF78D-84D6-47F7-BCF2-10D16D0E1F1E}" type="presOf" srcId="{2CDAD76D-34A3-416B-B748-9C7299A8E6BA}" destId="{A9CDEC63-ACFB-4D7F-B80E-64AD18B0D598}" srcOrd="0" destOrd="2" presId="urn:microsoft.com/office/officeart/2005/8/layout/hList2"/>
    <dgm:cxn modelId="{E5DB7DC2-C3B7-494D-A5C7-E80461E2C06B}" type="presOf" srcId="{1A575D7E-386F-4D9C-B5CC-AFEE41CCE734}" destId="{E07E209D-CCFC-4EE4-8F9C-50B2C77D7FA8}" srcOrd="0" destOrd="1" presId="urn:microsoft.com/office/officeart/2005/8/layout/hList2"/>
    <dgm:cxn modelId="{88CCB2E7-DBAD-460F-B4DD-1A11E9F8A9E9}" type="presOf" srcId="{991FE574-8464-45E4-B997-29A54D22D5A5}" destId="{E22C4CA6-E494-4080-9145-EB11A58289A4}" srcOrd="0" destOrd="0" presId="urn:microsoft.com/office/officeart/2005/8/layout/hList2"/>
    <dgm:cxn modelId="{4DC9707A-68AF-47B8-9B6B-A4C171537044}" type="presOf" srcId="{22887666-3D4B-4763-BBD7-623292B7699C}" destId="{A9CDEC63-ACFB-4D7F-B80E-64AD18B0D598}" srcOrd="0" destOrd="0" presId="urn:microsoft.com/office/officeart/2005/8/layout/hList2"/>
    <dgm:cxn modelId="{ACCEE16B-ADFE-42A8-92B7-ADACFECC573C}" srcId="{8D5828C3-2051-4AD9-9EBE-55BA43A420EC}" destId="{7569E93C-09DF-40A6-B4C4-FA7C2305305D}" srcOrd="3" destOrd="0" parTransId="{1B297502-9D3E-4D3C-B67E-98DC08BD6F73}" sibTransId="{0819F000-78D4-4FE3-AE81-EB96F6840FBB}"/>
    <dgm:cxn modelId="{56B790C6-A007-414D-AD4C-5CB56E38C0A0}" srcId="{8D5828C3-2051-4AD9-9EBE-55BA43A420EC}" destId="{DA63E31B-1DCD-4535-84EF-239D0E7120CA}" srcOrd="4" destOrd="0" parTransId="{62BBB0F9-F7B5-48FD-9A82-322E76A36242}" sibTransId="{6D321CC2-C0CA-4A26-94EF-9B981AF651A3}"/>
    <dgm:cxn modelId="{C259FE48-0495-4A53-921D-142BB35E1CAF}" type="presParOf" srcId="{E22C4CA6-E494-4080-9145-EB11A58289A4}" destId="{4EAF5274-7424-4787-8119-28E331D68C67}" srcOrd="0" destOrd="0" presId="urn:microsoft.com/office/officeart/2005/8/layout/hList2"/>
    <dgm:cxn modelId="{FF7C0B02-EDFA-42D8-B1F3-AB91E9A37FB7}" type="presParOf" srcId="{4EAF5274-7424-4787-8119-28E331D68C67}" destId="{8EC4D01F-450D-4A26-AD0F-80AB3AB6BB31}" srcOrd="0" destOrd="0" presId="urn:microsoft.com/office/officeart/2005/8/layout/hList2"/>
    <dgm:cxn modelId="{EFC053AC-E2C0-45D3-8E0E-E38367BD18AE}" type="presParOf" srcId="{4EAF5274-7424-4787-8119-28E331D68C67}" destId="{A9CDEC63-ACFB-4D7F-B80E-64AD18B0D598}" srcOrd="1" destOrd="0" presId="urn:microsoft.com/office/officeart/2005/8/layout/hList2"/>
    <dgm:cxn modelId="{11C29C59-B97D-49BB-8A20-BDB362BF69C2}" type="presParOf" srcId="{4EAF5274-7424-4787-8119-28E331D68C67}" destId="{CF235A6B-328D-4954-AB68-37955E12F033}" srcOrd="2" destOrd="0" presId="urn:microsoft.com/office/officeart/2005/8/layout/hList2"/>
    <dgm:cxn modelId="{19C7317F-CFDA-4EA8-9D33-B05BE31D3EFA}" type="presParOf" srcId="{E22C4CA6-E494-4080-9145-EB11A58289A4}" destId="{06A42985-4181-4048-87D9-DC0110D99F8D}" srcOrd="1" destOrd="0" presId="urn:microsoft.com/office/officeart/2005/8/layout/hList2"/>
    <dgm:cxn modelId="{B5418E31-6F2A-411F-8C47-A0A2A6EA71C8}" type="presParOf" srcId="{E22C4CA6-E494-4080-9145-EB11A58289A4}" destId="{DD1D96C9-F0F2-449F-ACB4-D22E9E09D5E2}" srcOrd="2" destOrd="0" presId="urn:microsoft.com/office/officeart/2005/8/layout/hList2"/>
    <dgm:cxn modelId="{5F997C5B-1FA8-42D5-8DE3-87F8F883061F}" type="presParOf" srcId="{DD1D96C9-F0F2-449F-ACB4-D22E9E09D5E2}" destId="{B29C0CBC-616B-4FA4-985A-3F14FBA44E72}" srcOrd="0" destOrd="0" presId="urn:microsoft.com/office/officeart/2005/8/layout/hList2"/>
    <dgm:cxn modelId="{131C757C-C616-4091-B188-2CB4B733E1DE}" type="presParOf" srcId="{DD1D96C9-F0F2-449F-ACB4-D22E9E09D5E2}" destId="{E07E209D-CCFC-4EE4-8F9C-50B2C77D7FA8}" srcOrd="1" destOrd="0" presId="urn:microsoft.com/office/officeart/2005/8/layout/hList2"/>
    <dgm:cxn modelId="{2744ED8E-485A-4B2E-96B8-C7631F6871BF}" type="presParOf" srcId="{DD1D96C9-F0F2-449F-ACB4-D22E9E09D5E2}" destId="{7ADB7434-21AF-4C17-A2AC-12D1FF16447D}" srcOrd="2" destOrd="0" presId="urn:microsoft.com/office/officeart/2005/8/layout/hList2"/>
    <dgm:cxn modelId="{7AD761D3-8649-4FD9-90E0-F8862AA0091C}" type="presParOf" srcId="{E22C4CA6-E494-4080-9145-EB11A58289A4}" destId="{05787F6C-1902-4265-B546-ED964F986620}" srcOrd="3" destOrd="0" presId="urn:microsoft.com/office/officeart/2005/8/layout/hList2"/>
    <dgm:cxn modelId="{03F85B22-E454-48B8-B65B-05EEF5A08079}" type="presParOf" srcId="{E22C4CA6-E494-4080-9145-EB11A58289A4}" destId="{6119F732-0413-46D3-AAA4-74D8D1F589A5}" srcOrd="4" destOrd="0" presId="urn:microsoft.com/office/officeart/2005/8/layout/hList2"/>
    <dgm:cxn modelId="{F76EF4AD-9CDE-47CE-96AA-A3A0F3408A76}" type="presParOf" srcId="{6119F732-0413-46D3-AAA4-74D8D1F589A5}" destId="{4C61CABF-5B2E-4743-A6DF-36059F4314A6}" srcOrd="0" destOrd="0" presId="urn:microsoft.com/office/officeart/2005/8/layout/hList2"/>
    <dgm:cxn modelId="{DDA038AA-F4BD-4D2B-B596-6A9980820C86}" type="presParOf" srcId="{6119F732-0413-46D3-AAA4-74D8D1F589A5}" destId="{6D75D5E3-B083-4B99-A8E6-FF74AD60F11B}" srcOrd="1" destOrd="0" presId="urn:microsoft.com/office/officeart/2005/8/layout/hList2"/>
    <dgm:cxn modelId="{448B98AC-7F16-47EF-B1AB-32BF91066636}" type="presParOf" srcId="{6119F732-0413-46D3-AAA4-74D8D1F589A5}" destId="{A6E1FCEF-ACD2-44C5-91DA-F6E21AE7F2DF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35A6B-328D-4954-AB68-37955E12F033}">
      <dsp:nvSpPr>
        <dsp:cNvPr id="0" name=""/>
        <dsp:cNvSpPr/>
      </dsp:nvSpPr>
      <dsp:spPr>
        <a:xfrm rot="16200000">
          <a:off x="-1383004" y="1923218"/>
          <a:ext cx="3394043" cy="504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5295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/>
            <a:t>Молодший дошкільний вік</a:t>
          </a:r>
          <a:endParaRPr lang="uk-UA" sz="2000" kern="1200" noProof="0" dirty="0"/>
        </a:p>
      </dsp:txBody>
      <dsp:txXfrm>
        <a:off x="-1383004" y="1923218"/>
        <a:ext cx="3394043" cy="504901"/>
      </dsp:txXfrm>
    </dsp:sp>
    <dsp:sp modelId="{A9CDEC63-ACFB-4D7F-B80E-64AD18B0D598}">
      <dsp:nvSpPr>
        <dsp:cNvPr id="0" name=""/>
        <dsp:cNvSpPr/>
      </dsp:nvSpPr>
      <dsp:spPr>
        <a:xfrm>
          <a:off x="566467" y="203237"/>
          <a:ext cx="2514943" cy="39448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445295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noProof="0" dirty="0" smtClean="0"/>
            <a:t>1 етап:                  Вивчення віршів за допомогою кольорових малюнків.</a:t>
          </a:r>
          <a:endParaRPr lang="uk-UA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noProof="0" dirty="0" smtClean="0"/>
            <a:t>2 етап: 	         Заміна кольорових малюнків на схематичні зображення (на основі характерних особливостей предметів).</a:t>
          </a:r>
          <a:endParaRPr lang="uk-UA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noProof="0" dirty="0" smtClean="0"/>
            <a:t>Робота з готовими </a:t>
          </a:r>
          <a:r>
            <a:rPr lang="uk-UA" sz="1600" kern="1200" noProof="0" dirty="0" err="1" smtClean="0"/>
            <a:t>мнемодоріжками</a:t>
          </a:r>
          <a:endParaRPr lang="uk-UA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600" kern="1200" noProof="0" dirty="0"/>
        </a:p>
      </dsp:txBody>
      <dsp:txXfrm>
        <a:off x="566467" y="203237"/>
        <a:ext cx="2514943" cy="3944862"/>
      </dsp:txXfrm>
    </dsp:sp>
    <dsp:sp modelId="{8EC4D01F-450D-4A26-AD0F-80AB3AB6BB31}">
      <dsp:nvSpPr>
        <dsp:cNvPr id="0" name=""/>
        <dsp:cNvSpPr/>
      </dsp:nvSpPr>
      <dsp:spPr>
        <a:xfrm flipV="1">
          <a:off x="501840" y="245812"/>
          <a:ext cx="129254" cy="14253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DB7434-21AF-4C17-A2AC-12D1FF16447D}">
      <dsp:nvSpPr>
        <dsp:cNvPr id="0" name=""/>
        <dsp:cNvSpPr/>
      </dsp:nvSpPr>
      <dsp:spPr>
        <a:xfrm rot="16200000">
          <a:off x="2303306" y="1885985"/>
          <a:ext cx="3394043" cy="504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5295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/>
            <a:t>Середній дошкільний вік</a:t>
          </a:r>
          <a:endParaRPr lang="uk-UA" sz="2000" kern="1200" noProof="0" dirty="0"/>
        </a:p>
      </dsp:txBody>
      <dsp:txXfrm>
        <a:off x="2303306" y="1885985"/>
        <a:ext cx="3394043" cy="504901"/>
      </dsp:txXfrm>
    </dsp:sp>
    <dsp:sp modelId="{E07E209D-CCFC-4EE4-8F9C-50B2C77D7FA8}">
      <dsp:nvSpPr>
        <dsp:cNvPr id="0" name=""/>
        <dsp:cNvSpPr/>
      </dsp:nvSpPr>
      <dsp:spPr>
        <a:xfrm>
          <a:off x="4252779" y="203237"/>
          <a:ext cx="2514943" cy="38703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445295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noProof="0" dirty="0" smtClean="0"/>
            <a:t>1 етап: Вивчення віршів за допомогою піктограм (на основі характерних особливостей предметів).</a:t>
          </a:r>
          <a:endParaRPr lang="uk-UA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noProof="0" dirty="0" smtClean="0"/>
            <a:t>2 етап: Вивчення віршів за допомогою піктограм (на основі характерних особливостей предметів з додаванням асоціативних схем).</a:t>
          </a:r>
          <a:endParaRPr lang="uk-UA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noProof="0" dirty="0" smtClean="0"/>
            <a:t>3 етап: Малювання дітьми схем за допомогою вихователя.</a:t>
          </a:r>
          <a:endParaRPr lang="uk-UA" sz="1600" kern="1200" noProof="0" dirty="0"/>
        </a:p>
      </dsp:txBody>
      <dsp:txXfrm>
        <a:off x="4252779" y="203237"/>
        <a:ext cx="2514943" cy="3870397"/>
      </dsp:txXfrm>
    </dsp:sp>
    <dsp:sp modelId="{B29C0CBC-616B-4FA4-985A-3F14FBA44E72}">
      <dsp:nvSpPr>
        <dsp:cNvPr id="0" name=""/>
        <dsp:cNvSpPr/>
      </dsp:nvSpPr>
      <dsp:spPr>
        <a:xfrm>
          <a:off x="4185601" y="210851"/>
          <a:ext cx="134354" cy="13798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E1FCEF-ACD2-44C5-91DA-F6E21AE7F2DF}">
      <dsp:nvSpPr>
        <dsp:cNvPr id="0" name=""/>
        <dsp:cNvSpPr/>
      </dsp:nvSpPr>
      <dsp:spPr>
        <a:xfrm rot="16200000">
          <a:off x="5989618" y="1888955"/>
          <a:ext cx="3394043" cy="504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5295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/>
            <a:t>Старший дошкільний вік</a:t>
          </a:r>
          <a:endParaRPr lang="uk-UA" sz="2000" kern="1200" noProof="0" dirty="0"/>
        </a:p>
      </dsp:txBody>
      <dsp:txXfrm>
        <a:off x="5989618" y="1888955"/>
        <a:ext cx="3394043" cy="504901"/>
      </dsp:txXfrm>
    </dsp:sp>
    <dsp:sp modelId="{6D75D5E3-B083-4B99-A8E6-FF74AD60F11B}">
      <dsp:nvSpPr>
        <dsp:cNvPr id="0" name=""/>
        <dsp:cNvSpPr/>
      </dsp:nvSpPr>
      <dsp:spPr>
        <a:xfrm>
          <a:off x="7939090" y="203237"/>
          <a:ext cx="2514943" cy="38763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445295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noProof="0" dirty="0" smtClean="0"/>
            <a:t>1 етап: Складання дітьми схем до віршів та загадок з використанням комбінованих символів (характерних і асоціативних)</a:t>
          </a:r>
          <a:endParaRPr lang="uk-UA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noProof="0" dirty="0" smtClean="0"/>
            <a:t>2 етап: Створення «Книги віршів» з використанням вивчених раніше текстів.</a:t>
          </a:r>
          <a:endParaRPr lang="uk-UA" sz="1600" kern="1200" noProof="0" dirty="0"/>
        </a:p>
      </dsp:txBody>
      <dsp:txXfrm>
        <a:off x="7939090" y="203237"/>
        <a:ext cx="2514943" cy="3876337"/>
      </dsp:txXfrm>
    </dsp:sp>
    <dsp:sp modelId="{4C61CABF-5B2E-4743-A6DF-36059F4314A6}">
      <dsp:nvSpPr>
        <dsp:cNvPr id="0" name=""/>
        <dsp:cNvSpPr/>
      </dsp:nvSpPr>
      <dsp:spPr>
        <a:xfrm>
          <a:off x="7869363" y="213361"/>
          <a:ext cx="139453" cy="13890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1FD84-C841-4DBD-B250-2F6DB38565D5}" type="datetimeFigureOut">
              <a:rPr lang="uk-UA" smtClean="0"/>
              <a:t>23.11.2018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35543-DA72-4E9D-BAA1-C37BA842D7C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4660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35543-DA72-4E9D-BAA1-C37BA842D7C6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7984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35543-DA72-4E9D-BAA1-C37BA842D7C6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1239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435101"/>
            <a:ext cx="10363200" cy="965199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6933" y="2725738"/>
            <a:ext cx="9144000" cy="474662"/>
          </a:xfrm>
          <a:solidFill>
            <a:schemeClr val="lt1">
              <a:alpha val="74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7B98ED-AC1C-4ED6-AA05-B4FA43E4790B}" type="datetimeFigureOut">
              <a:rPr lang="uk-UA" smtClean="0"/>
              <a:t>23.11.2018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74C8E-0651-4D36-90C2-7EA0CC493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15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7B98ED-AC1C-4ED6-AA05-B4FA43E4790B}" type="datetimeFigureOut">
              <a:rPr lang="uk-UA" smtClean="0"/>
              <a:t>23.11.2018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74C8E-0651-4D36-90C2-7EA0CC493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5138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7B98ED-AC1C-4ED6-AA05-B4FA43E4790B}" type="datetimeFigureOut">
              <a:rPr lang="uk-UA" smtClean="0"/>
              <a:t>23.11.2018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74C8E-0651-4D36-90C2-7EA0CC493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319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81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7B98ED-AC1C-4ED6-AA05-B4FA43E4790B}" type="datetimeFigureOut">
              <a:rPr lang="uk-UA" smtClean="0"/>
              <a:t>23.11.2018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74C8E-0651-4D36-90C2-7EA0CC493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1810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7B98ED-AC1C-4ED6-AA05-B4FA43E4790B}" type="datetimeFigureOut">
              <a:rPr lang="uk-UA" smtClean="0"/>
              <a:t>23.11.2018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74C8E-0651-4D36-90C2-7EA0CC493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70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7B98ED-AC1C-4ED6-AA05-B4FA43E4790B}" type="datetimeFigureOut">
              <a:rPr lang="uk-UA" smtClean="0"/>
              <a:t>23.11.2018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74C8E-0651-4D36-90C2-7EA0CC493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167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7B98ED-AC1C-4ED6-AA05-B4FA43E4790B}" type="datetimeFigureOut">
              <a:rPr lang="uk-UA" smtClean="0"/>
              <a:t>23.11.2018</a:t>
            </a:fld>
            <a:endParaRPr lang="uk-U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74C8E-0651-4D36-90C2-7EA0CC493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8973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7B98ED-AC1C-4ED6-AA05-B4FA43E4790B}" type="datetimeFigureOut">
              <a:rPr lang="uk-UA" smtClean="0"/>
              <a:t>23.11.2018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74C8E-0651-4D36-90C2-7EA0CC493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4026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7B98ED-AC1C-4ED6-AA05-B4FA43E4790B}" type="datetimeFigureOut">
              <a:rPr lang="uk-UA" smtClean="0"/>
              <a:t>23.11.2018</a:t>
            </a:fld>
            <a:endParaRPr lang="uk-U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74C8E-0651-4D36-90C2-7EA0CC493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3434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7B98ED-AC1C-4ED6-AA05-B4FA43E4790B}" type="datetimeFigureOut">
              <a:rPr lang="uk-UA" smtClean="0"/>
              <a:t>23.11.2018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74C8E-0651-4D36-90C2-7EA0CC493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0773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7B98ED-AC1C-4ED6-AA05-B4FA43E4790B}" type="datetimeFigureOut">
              <a:rPr lang="uk-UA" smtClean="0"/>
              <a:t>23.11.2018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74C8E-0651-4D36-90C2-7EA0CC493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391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  <a:endParaRPr lang="en-US" altLang="uk-U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  <a:endParaRPr lang="en-US" altLang="uk-U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EB7B98ED-AC1C-4ED6-AA05-B4FA43E4790B}" type="datetimeFigureOut">
              <a:rPr lang="uk-UA" smtClean="0"/>
              <a:t>23.11.2018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CF74C8E-0651-4D36-90C2-7EA0CC493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72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0219" y="1468243"/>
            <a:ext cx="9170702" cy="2603501"/>
          </a:xfrm>
        </p:spPr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Ейдетика. Використання піктограм в роботі з дітьми дошкільного віку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8522" y="5531461"/>
            <a:ext cx="3850380" cy="900600"/>
          </a:xfrm>
        </p:spPr>
        <p:txBody>
          <a:bodyPr/>
          <a:lstStyle/>
          <a:p>
            <a:pPr algn="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Вихователь ДНЗ №115</a:t>
            </a:r>
          </a:p>
          <a:p>
            <a:pPr algn="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Смовж Т.А.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24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3937"/>
            <a:ext cx="10363200" cy="965199"/>
          </a:xfrm>
        </p:spPr>
        <p:txBody>
          <a:bodyPr/>
          <a:lstStyle/>
          <a:p>
            <a:r>
              <a:rPr lang="uk-UA" dirty="0" smtClean="0"/>
              <a:t>Зразок </a:t>
            </a:r>
            <a:r>
              <a:rPr lang="uk-UA" dirty="0" err="1" smtClean="0"/>
              <a:t>мнемодоріжки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1447799" y="1623393"/>
            <a:ext cx="9144000" cy="474662"/>
          </a:xfrm>
        </p:spPr>
        <p:txBody>
          <a:bodyPr/>
          <a:lstStyle/>
          <a:p>
            <a:r>
              <a:rPr lang="uk-UA" dirty="0" smtClean="0"/>
              <a:t>Вихователь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3275806" y="3708265"/>
            <a:ext cx="5183187" cy="823912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 smtClean="0"/>
              <a:t>Діти</a:t>
            </a:r>
            <a:endParaRPr lang="ru-RU" sz="2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52357"/>
            <a:ext cx="10058400" cy="15559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4170949"/>
            <a:ext cx="1670661" cy="16693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861" y="4170949"/>
            <a:ext cx="8387739" cy="166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23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7" y="232012"/>
            <a:ext cx="6317072" cy="3548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740" y="2879679"/>
            <a:ext cx="6691147" cy="3758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627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610969" cy="1325563"/>
          </a:xfrm>
        </p:spPr>
        <p:txBody>
          <a:bodyPr/>
          <a:lstStyle/>
          <a:p>
            <a:pPr algn="ctr"/>
            <a:r>
              <a:rPr lang="uk-UA" dirty="0" smtClean="0"/>
              <a:t>Особливості застосування методу в різних вікових групах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873749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70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505950" cy="1325563"/>
          </a:xfrm>
        </p:spPr>
        <p:txBody>
          <a:bodyPr/>
          <a:lstStyle/>
          <a:p>
            <a:pPr algn="ctr"/>
            <a:r>
              <a:rPr lang="uk-UA" b="1" dirty="0" smtClean="0"/>
              <a:t>Ігри з </a:t>
            </a:r>
            <a:r>
              <a:rPr lang="uk-UA" b="1" dirty="0" err="1" smtClean="0"/>
              <a:t>мнемокартками</a:t>
            </a:r>
            <a:endParaRPr lang="uk-UA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38200" y="1826221"/>
            <a:ext cx="10112991" cy="8734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Впізнай та знайди </a:t>
            </a:r>
            <a:r>
              <a:rPr lang="uk-UA" sz="28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(відповідність тексту)</a:t>
            </a:r>
            <a:endParaRPr lang="ru-RU" sz="28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38197" y="2767566"/>
            <a:ext cx="10112991" cy="87345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/>
              <a:t>Що за чим? </a:t>
            </a:r>
            <a:r>
              <a:rPr lang="uk-UA" sz="2800" i="1" dirty="0" smtClean="0"/>
              <a:t>(відновлення послідовності)</a:t>
            </a:r>
            <a:endParaRPr lang="ru-RU" sz="2800" i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38198" y="3709263"/>
            <a:ext cx="10112991" cy="87345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/>
              <a:t>Знайди помилку </a:t>
            </a:r>
            <a:r>
              <a:rPr lang="uk-UA" sz="2800" i="1" dirty="0" smtClean="0"/>
              <a:t>(послідовність)</a:t>
            </a:r>
            <a:endParaRPr lang="ru-RU" sz="2800" i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46155" y="4681243"/>
            <a:ext cx="10112991" cy="87345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/>
              <a:t>Знайди зайву картинку</a:t>
            </a:r>
            <a:endParaRPr lang="ru-RU" sz="2800" b="1" i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46155" y="5622940"/>
            <a:ext cx="10112991" cy="87345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/>
              <a:t>«Розплутай» два вірша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334810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496" y="3116452"/>
            <a:ext cx="6373504" cy="3580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" y="236774"/>
            <a:ext cx="7766382" cy="4362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671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2" y="127593"/>
            <a:ext cx="5919853" cy="3325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307" y="2761610"/>
            <a:ext cx="6940301" cy="3898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9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76820"/>
          </a:xfrm>
        </p:spPr>
        <p:txBody>
          <a:bodyPr/>
          <a:lstStyle/>
          <a:p>
            <a:pPr algn="ctr"/>
            <a:r>
              <a:rPr lang="uk-UA" dirty="0" smtClean="0"/>
              <a:t>Діти з батьками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84480"/>
            <a:ext cx="10515600" cy="148923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54934"/>
            <a:ext cx="10515600" cy="14603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26" y="4415245"/>
            <a:ext cx="10414948" cy="203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40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Результати застосування методу піктограм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Активізується мовленнєва активність дитини за рахунок безпосередньої </a:t>
            </a:r>
            <a:r>
              <a:rPr lang="uk-UA" dirty="0" smtClean="0"/>
              <a:t>участі </a:t>
            </a:r>
            <a:r>
              <a:rPr lang="uk-UA" dirty="0" smtClean="0"/>
              <a:t>у творчому процесі.</a:t>
            </a:r>
          </a:p>
          <a:p>
            <a:r>
              <a:rPr lang="uk-UA" dirty="0" smtClean="0"/>
              <a:t>Сприяє концентрації уваги, розвитку уяви.</a:t>
            </a:r>
          </a:p>
          <a:p>
            <a:r>
              <a:rPr lang="uk-UA" dirty="0" smtClean="0"/>
              <a:t>Збільшується об’єм засвоєної інформації, розвивається довготривала пам’ять.</a:t>
            </a:r>
          </a:p>
          <a:p>
            <a:r>
              <a:rPr lang="uk-UA" dirty="0" smtClean="0"/>
              <a:t>Навчаються з радістю, отримують позитивний емоційний відгук від процесу та результату роботи</a:t>
            </a:r>
            <a:r>
              <a:rPr lang="uk-UA" dirty="0" smtClean="0"/>
              <a:t>.</a:t>
            </a:r>
          </a:p>
          <a:p>
            <a:r>
              <a:rPr lang="uk-UA" dirty="0" smtClean="0"/>
              <a:t>Дарує відчуття успіху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4291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4508" y="3014541"/>
            <a:ext cx="3921369" cy="1325563"/>
          </a:xfrm>
        </p:spPr>
        <p:txBody>
          <a:bodyPr/>
          <a:lstStyle/>
          <a:p>
            <a:pPr algn="ctr"/>
            <a:r>
              <a:rPr lang="uk-UA" dirty="0" smtClean="0"/>
              <a:t>Дякую за увагу!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07291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262" y="3055815"/>
            <a:ext cx="9384323" cy="3222748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«Вчіть дитину яким-небудь невідомим йому п’яти словам –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Вона буде довго і марно мучитися,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зв’яжіть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двадцять таких слів з картинками,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вона їх засвоїть на льоту.» </a:t>
            </a:r>
          </a:p>
          <a:p>
            <a:pPr marL="0" indent="0" algn="r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(К. Д. Ушинський)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1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245" y="794972"/>
            <a:ext cx="8907586" cy="971305"/>
          </a:xfrm>
        </p:spPr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Проблематика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997932"/>
            <a:ext cx="9032631" cy="3368578"/>
          </a:xfrm>
        </p:spPr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Запам’ятовування необхідної інформації, вчасне згадування і використання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її.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Пробудження інтересу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мовленнєвої діяльності.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стійкості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уваги.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Спонукання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мовленнєвої активності (дитина – центр творчої діяльності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36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187327" y="1977290"/>
            <a:ext cx="5251938" cy="25243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9501554" cy="1325563"/>
          </a:xfrm>
        </p:spPr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Шляхи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 проблеми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5539" y="2404409"/>
            <a:ext cx="3915507" cy="1584265"/>
          </a:xfrm>
        </p:spPr>
        <p:txBody>
          <a:bodyPr/>
          <a:lstStyle/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Ейдетика – здатність запам’ятовувати яскраві образи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легкістю їх відтворювати за допомогою: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>
            <a:stCxn id="4" idx="3"/>
            <a:endCxn id="11" idx="0"/>
          </p:cNvCxnSpPr>
          <p:nvPr/>
        </p:nvCxnSpPr>
        <p:spPr>
          <a:xfrm flipH="1">
            <a:off x="1308097" y="4131975"/>
            <a:ext cx="1648359" cy="8255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4" idx="4"/>
          </p:cNvCxnSpPr>
          <p:nvPr/>
        </p:nvCxnSpPr>
        <p:spPr>
          <a:xfrm flipH="1">
            <a:off x="4813292" y="4501660"/>
            <a:ext cx="4" cy="427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5"/>
            <a:endCxn id="13" idx="0"/>
          </p:cNvCxnSpPr>
          <p:nvPr/>
        </p:nvCxnSpPr>
        <p:spPr>
          <a:xfrm>
            <a:off x="6670136" y="4131975"/>
            <a:ext cx="1660082" cy="8255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28866" y="4957541"/>
            <a:ext cx="1758461" cy="734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Зорових аналізаторів</a:t>
            </a:r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34065" y="4957541"/>
            <a:ext cx="1758461" cy="734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Слухових аналізаторів</a:t>
            </a:r>
            <a:endParaRPr lang="uk-UA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450987" y="4957541"/>
            <a:ext cx="1758461" cy="734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Нюхових аналізаторів</a:t>
            </a:r>
            <a:endParaRPr lang="uk-UA" dirty="0"/>
          </a:p>
        </p:txBody>
      </p:sp>
      <p:sp>
        <p:nvSpPr>
          <p:cNvPr id="14" name="Прямоугольник 12"/>
          <p:cNvSpPr/>
          <p:nvPr/>
        </p:nvSpPr>
        <p:spPr>
          <a:xfrm>
            <a:off x="5692526" y="5921699"/>
            <a:ext cx="1758461" cy="734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Дотикових аналізаторів</a:t>
            </a:r>
            <a:endParaRPr lang="uk-UA" dirty="0"/>
          </a:p>
        </p:txBody>
      </p:sp>
      <p:sp>
        <p:nvSpPr>
          <p:cNvPr id="15" name="Прямоугольник 12"/>
          <p:cNvSpPr/>
          <p:nvPr/>
        </p:nvSpPr>
        <p:spPr>
          <a:xfrm>
            <a:off x="2175604" y="5921699"/>
            <a:ext cx="1758461" cy="734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Смакових аналізаторів</a:t>
            </a:r>
            <a:endParaRPr lang="uk-UA" dirty="0"/>
          </a:p>
        </p:txBody>
      </p:sp>
      <p:cxnSp>
        <p:nvCxnSpPr>
          <p:cNvPr id="19" name="Прямая со стрелкой 7"/>
          <p:cNvCxnSpPr>
            <a:endCxn id="15" idx="0"/>
          </p:cNvCxnSpPr>
          <p:nvPr/>
        </p:nvCxnSpPr>
        <p:spPr>
          <a:xfrm flipH="1">
            <a:off x="3054835" y="4331033"/>
            <a:ext cx="390427" cy="1590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7"/>
          <p:cNvCxnSpPr>
            <a:endCxn id="14" idx="0"/>
          </p:cNvCxnSpPr>
          <p:nvPr/>
        </p:nvCxnSpPr>
        <p:spPr>
          <a:xfrm>
            <a:off x="6375152" y="4259071"/>
            <a:ext cx="196605" cy="1662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9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8664" y="392422"/>
            <a:ext cx="6954672" cy="1325563"/>
          </a:xfrm>
        </p:spPr>
        <p:txBody>
          <a:bodyPr/>
          <a:lstStyle/>
          <a:p>
            <a:pPr algn="ctr"/>
            <a:r>
              <a:rPr lang="uk-UA" dirty="0" smtClean="0"/>
              <a:t>Прийоми ейдетики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5093" y="2797791"/>
            <a:ext cx="2825086" cy="15558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Графічні трансформації- піктограми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83457" y="2797791"/>
            <a:ext cx="2825086" cy="15558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Тактильні і предметні асоціації-звукові, смакові, нюхові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652681" y="2797790"/>
            <a:ext cx="2825086" cy="15558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Вільні асоціації-колірні, геометричні, асоціації за </a:t>
            </a:r>
            <a:r>
              <a:rPr lang="uk-UA" dirty="0" err="1" smtClean="0"/>
              <a:t>друдлами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1528549" y="1815152"/>
            <a:ext cx="1090115" cy="8052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096000" y="1815152"/>
            <a:ext cx="0" cy="8052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573336" y="1855278"/>
            <a:ext cx="839906" cy="7650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38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25146"/>
            <a:ext cx="9540240" cy="1325563"/>
          </a:xfrm>
        </p:spPr>
        <p:txBody>
          <a:bodyPr/>
          <a:lstStyle/>
          <a:p>
            <a:pPr algn="ctr"/>
            <a:r>
              <a:rPr lang="uk-UA" dirty="0" smtClean="0"/>
              <a:t>Секрет успіху використання ейдетики.</a:t>
            </a:r>
            <a:endParaRPr lang="uk-UA" dirty="0"/>
          </a:p>
        </p:txBody>
      </p:sp>
      <p:sp>
        <p:nvSpPr>
          <p:cNvPr id="4" name="Rectangle 3"/>
          <p:cNvSpPr/>
          <p:nvPr/>
        </p:nvSpPr>
        <p:spPr>
          <a:xfrm>
            <a:off x="1625146" y="2647295"/>
            <a:ext cx="15579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Уява</a:t>
            </a:r>
            <a:endParaRPr 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85324" y="2647295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+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16887" y="2647295"/>
            <a:ext cx="53124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Позитивні емоції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19814" y="3570625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=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4172" y="4527231"/>
            <a:ext cx="6588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5400" b="1" cap="none" spc="0" dirty="0" smtClean="0">
                <a:ln/>
                <a:solidFill>
                  <a:schemeClr val="accent4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Засвоєна інформація</a:t>
            </a:r>
            <a:endParaRPr lang="en-US" sz="5400" b="1" cap="none" spc="0" dirty="0">
              <a:ln/>
              <a:solidFill>
                <a:schemeClr val="accent4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584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6060"/>
            <a:ext cx="9966960" cy="409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478108" cy="1325563"/>
          </a:xfrm>
        </p:spPr>
        <p:txBody>
          <a:bodyPr/>
          <a:lstStyle/>
          <a:p>
            <a:pPr algn="ctr"/>
            <a:r>
              <a:rPr lang="uk-UA" dirty="0"/>
              <a:t>З</a:t>
            </a:r>
            <a:r>
              <a:rPr lang="uk-UA" dirty="0" smtClean="0"/>
              <a:t>апам’ятовування </a:t>
            </a:r>
            <a:r>
              <a:rPr lang="uk-UA" dirty="0" smtClean="0"/>
              <a:t>віршів за допомогою піктограм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3136" y="2183131"/>
            <a:ext cx="8448235" cy="1371600"/>
          </a:xfrm>
          <a:solidFill>
            <a:srgbClr val="92D050">
              <a:alpha val="81000"/>
            </a:srgbClr>
          </a:solidFill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Піктограми (малюнкове письмо) – це схематичне зображення предметів та дій на основі асоціацій та характерних особливостей предметів чи явищ.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8210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7463" y="888758"/>
            <a:ext cx="7750908" cy="1369889"/>
          </a:xfrm>
        </p:spPr>
        <p:txBody>
          <a:bodyPr/>
          <a:lstStyle/>
          <a:p>
            <a:pPr algn="ctr"/>
            <a:r>
              <a:rPr lang="uk-UA" dirty="0" smtClean="0"/>
              <a:t>Етапи впровадження методу піктограм при вивченні віршів.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840" y="3344984"/>
            <a:ext cx="9854221" cy="2894501"/>
          </a:xfrm>
        </p:spPr>
        <p:txBody>
          <a:bodyPr/>
          <a:lstStyle/>
          <a:p>
            <a:r>
              <a:rPr lang="uk-UA" dirty="0" smtClean="0"/>
              <a:t>Попередня робота: під час спостереження за об’єктами живої та неживої природи, з власного досвіду, в ході бесід визначення основних ознак предметів: колір, розмір, форма.</a:t>
            </a:r>
          </a:p>
          <a:p>
            <a:r>
              <a:rPr lang="uk-UA" dirty="0" smtClean="0"/>
              <a:t>Складання абетки символів разом з дітьми. Абетка залишається відкритою для подальшого поповнення.</a:t>
            </a:r>
          </a:p>
          <a:p>
            <a:r>
              <a:rPr lang="uk-UA" dirty="0" smtClean="0"/>
              <a:t>Вивчення віршів за схемою.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9263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306169" cy="1325563"/>
          </a:xfrm>
        </p:spPr>
        <p:txBody>
          <a:bodyPr/>
          <a:lstStyle/>
          <a:p>
            <a:pPr algn="ctr"/>
            <a:r>
              <a:rPr lang="uk-UA" dirty="0" smtClean="0"/>
              <a:t>Алгоритм вивчення віршів методом піктограм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153" y="1825624"/>
            <a:ext cx="9386277" cy="4590807"/>
          </a:xfrm>
        </p:spPr>
        <p:txBody>
          <a:bodyPr/>
          <a:lstStyle/>
          <a:p>
            <a:r>
              <a:rPr lang="uk-UA" dirty="0" smtClean="0"/>
              <a:t>Читання вірша для створення емоційної атмосфери та активізації в уяві дітей образів твору.</a:t>
            </a:r>
          </a:p>
          <a:p>
            <a:r>
              <a:rPr lang="uk-UA" dirty="0" smtClean="0"/>
              <a:t>Пояснення незрозумілих слів.</a:t>
            </a:r>
          </a:p>
          <a:p>
            <a:r>
              <a:rPr lang="uk-UA" dirty="0" smtClean="0"/>
              <a:t>Розгляд опорних малюнків, запитання до їх змісту.</a:t>
            </a:r>
          </a:p>
          <a:p>
            <a:r>
              <a:rPr lang="uk-UA" dirty="0" smtClean="0"/>
              <a:t>Читання вірша вдруге, слідкування за послідовністю схем (молодша група),викладання схем (середня, старша групи)</a:t>
            </a:r>
          </a:p>
          <a:p>
            <a:r>
              <a:rPr lang="uk-UA" dirty="0" smtClean="0"/>
              <a:t>Відтворення дітьми рядків вірша за допомогою схем (молодша група). «Читання» вірша дітьми в парах (за бажанням) – одна дитина показує схему, інша відтворює текст (середня, старша групи)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9237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2" id="{67CBCD98-9C61-447F-9DD7-0CC0F0C3A518}" vid="{57F9563C-9BB2-4C01-BF77-656B6BD6531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15939</TotalTime>
  <Words>524</Words>
  <Application>Microsoft Office PowerPoint</Application>
  <PresentationFormat>Широкоэкранный</PresentationFormat>
  <Paragraphs>73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Тема2</vt:lpstr>
      <vt:lpstr>Ейдетика. Використання піктограм в роботі з дітьми дошкільного віку</vt:lpstr>
      <vt:lpstr>Презентация PowerPoint</vt:lpstr>
      <vt:lpstr>Проблематика</vt:lpstr>
      <vt:lpstr>Шляхи розв’язання проблеми</vt:lpstr>
      <vt:lpstr>Прийоми ейдетики</vt:lpstr>
      <vt:lpstr>Секрет успіху використання ейдетики.</vt:lpstr>
      <vt:lpstr>Запам’ятовування віршів за допомогою піктограм</vt:lpstr>
      <vt:lpstr>Етапи впровадження методу піктограм при вивченні віршів.</vt:lpstr>
      <vt:lpstr>Алгоритм вивчення віршів методом піктограм</vt:lpstr>
      <vt:lpstr>Зразок мнемодоріжки</vt:lpstr>
      <vt:lpstr>Презентация PowerPoint</vt:lpstr>
      <vt:lpstr>Особливості застосування методу в різних вікових групах</vt:lpstr>
      <vt:lpstr>Ігри з мнемокартками</vt:lpstr>
      <vt:lpstr>Презентация PowerPoint</vt:lpstr>
      <vt:lpstr>Презентация PowerPoint</vt:lpstr>
      <vt:lpstr>Діти з батьками</vt:lpstr>
      <vt:lpstr>Результати застосування методу піктограм</vt:lpstr>
      <vt:lpstr>Дякую за увагу!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Використання методу піктограм для вивчення віршів</dc:title>
  <dc:creator>Windows User</dc:creator>
  <cp:lastModifiedBy>Татьяна Козиева</cp:lastModifiedBy>
  <cp:revision>32</cp:revision>
  <dcterms:created xsi:type="dcterms:W3CDTF">2018-11-25T16:20:25Z</dcterms:created>
  <dcterms:modified xsi:type="dcterms:W3CDTF">2018-12-03T21:12:02Z</dcterms:modified>
</cp:coreProperties>
</file>