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797675" cy="9928225"/>
  <p:embeddedFontLst>
    <p:embeddedFont>
      <p:font typeface="Playfair Display" panose="020B0604020202020204" charset="-52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Nunito" panose="020B060402020202020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84167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15044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462935408a_0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462935408a_0_319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56857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463e3c4195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463e3c4195_0_16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66538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4639d0fa9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4639d0fa97_0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00719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4639d0fa9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4639d0fa97_0_5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56876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4639d0fa9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4639d0fa97_0_9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81556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4639d0fa97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4639d0fa97_0_1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79007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4639d0fa9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4639d0fa97_0_35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28609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4639d0fa97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4639d0fa97_0_4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91899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4639d0fa97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4639d0fa97_0_55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19484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463e3c419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463e3c4195_0_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9374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462935408a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462935408a_0_169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63761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463e3c419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463e3c4195_0_6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23604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463e3c4195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463e3c4195_0_1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26625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462935408a_0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462935408a_0_327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7468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462935408a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462935408a_0_17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7604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62935408a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462935408a_0_179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8300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62935408a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62935408a_0_198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8026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462935408a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462935408a_0_206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4405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462935408a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462935408a_0_237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4136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462935408a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462935408a_0_245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95165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462935408a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462935408a_0_288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5813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subTitle" idx="1"/>
          </p:nvPr>
        </p:nvSpPr>
        <p:spPr>
          <a:xfrm>
            <a:off x="2180925" y="3192375"/>
            <a:ext cx="49101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Теоретичні та психологічні основи ейдетики</a:t>
            </a:r>
            <a:endParaRPr sz="1800"/>
          </a:p>
        </p:txBody>
      </p:sp>
      <p:sp>
        <p:nvSpPr>
          <p:cNvPr id="129" name="Google Shape;129;p13"/>
          <p:cNvSpPr txBox="1">
            <a:spLocks noGrp="1"/>
          </p:cNvSpPr>
          <p:nvPr>
            <p:ph type="ctrTitle"/>
          </p:nvPr>
        </p:nvSpPr>
        <p:spPr>
          <a:xfrm>
            <a:off x="2632975" y="1164350"/>
            <a:ext cx="5950800" cy="132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           Ейдетика </a:t>
            </a:r>
            <a:endParaRPr/>
          </a:p>
        </p:txBody>
      </p:sp>
      <p:pic>
        <p:nvPicPr>
          <p:cNvPr id="130" name="Google Shape;13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500" y="203125"/>
            <a:ext cx="3585975" cy="267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225" y="1433950"/>
            <a:ext cx="3709200" cy="330655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2"/>
          <p:cNvSpPr txBox="1">
            <a:spLocks noGrp="1"/>
          </p:cNvSpPr>
          <p:nvPr>
            <p:ph type="title"/>
          </p:nvPr>
        </p:nvSpPr>
        <p:spPr>
          <a:xfrm>
            <a:off x="1675475" y="536950"/>
            <a:ext cx="6657000" cy="8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Правила використання ейдетики</a:t>
            </a:r>
            <a:endParaRPr b="1"/>
          </a:p>
        </p:txBody>
      </p:sp>
      <p:sp>
        <p:nvSpPr>
          <p:cNvPr id="229" name="Google Shape;229;p22"/>
          <p:cNvSpPr txBox="1">
            <a:spLocks noGrp="1"/>
          </p:cNvSpPr>
          <p:nvPr>
            <p:ph type="body" idx="1"/>
          </p:nvPr>
        </p:nvSpPr>
        <p:spPr>
          <a:xfrm>
            <a:off x="2065150" y="1433950"/>
            <a:ext cx="6076500" cy="3306600"/>
          </a:xfrm>
          <a:prstGeom prst="rect">
            <a:avLst/>
          </a:prstGeom>
          <a:solidFill>
            <a:srgbClr val="EFEFE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Char char="-"/>
            </a:pPr>
            <a:r>
              <a:rPr lang="ru" sz="1400">
                <a:solidFill>
                  <a:srgbClr val="1C4587"/>
                </a:solidFill>
              </a:rPr>
              <a:t>кожна гра - це комплекс завдань, які дитина виконує за допомогою картинок, іграшок, тактильних карток, кубиків, цеглинок тощо;</a:t>
            </a:r>
            <a:endParaRPr sz="1400">
              <a:solidFill>
                <a:srgbClr val="1C4587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Char char="-"/>
            </a:pPr>
            <a:r>
              <a:rPr lang="ru" sz="1400">
                <a:solidFill>
                  <a:srgbClr val="1C4587"/>
                </a:solidFill>
              </a:rPr>
              <a:t>завдання даються дитині в різних  формах: у вигляді моделей, схем, площинного малюнку, письмових та усних інструкцій;</a:t>
            </a:r>
            <a:endParaRPr sz="1400">
              <a:solidFill>
                <a:srgbClr val="1C4587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Char char="-"/>
            </a:pPr>
            <a:r>
              <a:rPr lang="ru" sz="1400">
                <a:solidFill>
                  <a:srgbClr val="1C4587"/>
                </a:solidFill>
              </a:rPr>
              <a:t>завдання розміщені в порядку наростання складностей, тобто в них використано принцип народних  ігор: від простого до складного;</a:t>
            </a:r>
            <a:endParaRPr sz="1400">
              <a:solidFill>
                <a:srgbClr val="1C4587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Char char="-"/>
            </a:pPr>
            <a:r>
              <a:rPr lang="ru" sz="1400">
                <a:solidFill>
                  <a:srgbClr val="1C4587"/>
                </a:solidFill>
              </a:rPr>
              <a:t>більшість ігор не вичерпується запропонованими зразками, а дозволяється дітям складати нові варіанти завдань, займатися творчою діяльністю;</a:t>
            </a:r>
            <a:endParaRPr sz="1400">
              <a:solidFill>
                <a:srgbClr val="1C4587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Char char="-"/>
            </a:pPr>
            <a:r>
              <a:rPr lang="ru" sz="1400">
                <a:solidFill>
                  <a:srgbClr val="1C4587"/>
                </a:solidFill>
              </a:rPr>
              <a:t>ігри несумісні з примусом , створюють атмосферу вільної та радісної творчості;</a:t>
            </a:r>
            <a:endParaRPr sz="1400">
              <a:solidFill>
                <a:srgbClr val="1C4587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ru" sz="1400">
                <a:solidFill>
                  <a:srgbClr val="1C4587"/>
                </a:solidFill>
              </a:rPr>
              <a:t>ігри слід повторювати, адже це - необхідна умова розвивального ефекту</a:t>
            </a:r>
            <a:r>
              <a:rPr lang="ru" sz="1400"/>
              <a:t>.</a:t>
            </a:r>
            <a:endParaRPr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3"/>
          <p:cNvSpPr txBox="1">
            <a:spLocks noGrp="1"/>
          </p:cNvSpPr>
          <p:nvPr>
            <p:ph type="title"/>
          </p:nvPr>
        </p:nvSpPr>
        <p:spPr>
          <a:xfrm>
            <a:off x="1967650" y="3245100"/>
            <a:ext cx="6374100" cy="13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«Ейдетика» пропонує будувати роботу з дітьми на основі</a:t>
            </a:r>
            <a:endParaRPr/>
          </a:p>
        </p:txBody>
      </p:sp>
      <p:sp>
        <p:nvSpPr>
          <p:cNvPr id="235" name="Google Shape;235;p23"/>
          <p:cNvSpPr txBox="1">
            <a:spLocks noGrp="1"/>
          </p:cNvSpPr>
          <p:nvPr>
            <p:ph type="body" idx="1"/>
          </p:nvPr>
        </p:nvSpPr>
        <p:spPr>
          <a:xfrm>
            <a:off x="300150" y="112530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36" name="Google Shape;2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0225" y="476625"/>
            <a:ext cx="3709200" cy="2635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4"/>
          <p:cNvSpPr txBox="1">
            <a:spLocks noGrp="1"/>
          </p:cNvSpPr>
          <p:nvPr>
            <p:ph type="title"/>
          </p:nvPr>
        </p:nvSpPr>
        <p:spPr>
          <a:xfrm>
            <a:off x="249275" y="275725"/>
            <a:ext cx="75057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асоціацій з використанням кольору</a:t>
            </a:r>
            <a:endParaRPr/>
          </a:p>
        </p:txBody>
      </p:sp>
      <p:pic>
        <p:nvPicPr>
          <p:cNvPr id="242" name="Google Shape;24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425" y="1003350"/>
            <a:ext cx="942100" cy="132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4063" y="949325"/>
            <a:ext cx="133350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41900" y="1003350"/>
            <a:ext cx="112395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8586" y="2521037"/>
            <a:ext cx="3084475" cy="231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18250" y="1338275"/>
            <a:ext cx="3870049" cy="346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5"/>
          <p:cNvSpPr txBox="1">
            <a:spLocks noGrp="1"/>
          </p:cNvSpPr>
          <p:nvPr>
            <p:ph type="title"/>
          </p:nvPr>
        </p:nvSpPr>
        <p:spPr>
          <a:xfrm>
            <a:off x="278500" y="290325"/>
            <a:ext cx="8562000" cy="10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асоціацій, пов’язаних з геометричними формами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2" name="Google Shape;252;p25"/>
          <p:cNvPicPr preferRelativeResize="0"/>
          <p:nvPr/>
        </p:nvPicPr>
        <p:blipFill rotWithShape="1">
          <a:blip r:embed="rId3">
            <a:alphaModFix/>
          </a:blip>
          <a:srcRect l="4177" t="22600"/>
          <a:stretch/>
        </p:blipFill>
        <p:spPr>
          <a:xfrm>
            <a:off x="1403275" y="964200"/>
            <a:ext cx="6312450" cy="382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6"/>
          <p:cNvSpPr txBox="1">
            <a:spLocks noGrp="1"/>
          </p:cNvSpPr>
          <p:nvPr>
            <p:ph type="title"/>
          </p:nvPr>
        </p:nvSpPr>
        <p:spPr>
          <a:xfrm>
            <a:off x="263875" y="26112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тактильні асоціації</a:t>
            </a:r>
            <a:endParaRPr/>
          </a:p>
        </p:txBody>
      </p:sp>
      <p:pic>
        <p:nvPicPr>
          <p:cNvPr id="258" name="Google Shape;25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400" y="1791250"/>
            <a:ext cx="8335201" cy="226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7"/>
          <p:cNvSpPr txBox="1">
            <a:spLocks noGrp="1"/>
          </p:cNvSpPr>
          <p:nvPr>
            <p:ph type="title"/>
          </p:nvPr>
        </p:nvSpPr>
        <p:spPr>
          <a:xfrm>
            <a:off x="307725" y="319575"/>
            <a:ext cx="7505700" cy="8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графічні асоціації</a:t>
            </a:r>
            <a:endParaRPr/>
          </a:p>
        </p:txBody>
      </p:sp>
      <p:pic>
        <p:nvPicPr>
          <p:cNvPr id="264" name="Google Shape;264;p27"/>
          <p:cNvPicPr preferRelativeResize="0"/>
          <p:nvPr/>
        </p:nvPicPr>
        <p:blipFill rotWithShape="1">
          <a:blip r:embed="rId3">
            <a:alphaModFix/>
          </a:blip>
          <a:srcRect l="6331" t="13659"/>
          <a:stretch/>
        </p:blipFill>
        <p:spPr>
          <a:xfrm>
            <a:off x="869575" y="1261350"/>
            <a:ext cx="7442599" cy="3590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8"/>
          <p:cNvSpPr txBox="1">
            <a:spLocks noGrp="1"/>
          </p:cNvSpPr>
          <p:nvPr>
            <p:ph type="title"/>
          </p:nvPr>
        </p:nvSpPr>
        <p:spPr>
          <a:xfrm>
            <a:off x="307725" y="319575"/>
            <a:ext cx="7505700" cy="8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асоціації, викликані друдлами</a:t>
            </a:r>
            <a:endParaRPr/>
          </a:p>
        </p:txBody>
      </p:sp>
      <p:pic>
        <p:nvPicPr>
          <p:cNvPr id="270" name="Google Shape;27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8613" y="1256900"/>
            <a:ext cx="6606784" cy="36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9"/>
          <p:cNvSpPr txBox="1">
            <a:spLocks noGrp="1"/>
          </p:cNvSpPr>
          <p:nvPr>
            <p:ph type="title"/>
          </p:nvPr>
        </p:nvSpPr>
        <p:spPr>
          <a:xfrm>
            <a:off x="307725" y="319575"/>
            <a:ext cx="7505700" cy="8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піктограми</a:t>
            </a:r>
            <a:endParaRPr/>
          </a:p>
        </p:txBody>
      </p:sp>
      <p:pic>
        <p:nvPicPr>
          <p:cNvPr id="276" name="Google Shape;27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9721" y="1177575"/>
            <a:ext cx="1103054" cy="111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0900" y="2685700"/>
            <a:ext cx="121920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22450" y="2807337"/>
            <a:ext cx="1219200" cy="1121963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9"/>
          <p:cNvSpPr txBox="1"/>
          <p:nvPr/>
        </p:nvSpPr>
        <p:spPr>
          <a:xfrm>
            <a:off x="511425" y="1791225"/>
            <a:ext cx="26448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/>
              <a:t>На квітку сів</a:t>
            </a:r>
            <a:r>
              <a:rPr lang="ru" b="1"/>
              <a:t> </a:t>
            </a:r>
            <a:endParaRPr b="1"/>
          </a:p>
        </p:txBody>
      </p:sp>
      <p:sp>
        <p:nvSpPr>
          <p:cNvPr id="280" name="Google Shape;280;p29"/>
          <p:cNvSpPr txBox="1"/>
          <p:nvPr/>
        </p:nvSpPr>
        <p:spPr>
          <a:xfrm>
            <a:off x="3782775" y="1791225"/>
            <a:ext cx="774300" cy="2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.</a:t>
            </a:r>
            <a:endParaRPr sz="3000"/>
          </a:p>
        </p:txBody>
      </p:sp>
      <p:sp>
        <p:nvSpPr>
          <p:cNvPr id="281" name="Google Shape;281;p29"/>
          <p:cNvSpPr txBox="1"/>
          <p:nvPr/>
        </p:nvSpPr>
        <p:spPr>
          <a:xfrm>
            <a:off x="657550" y="3486250"/>
            <a:ext cx="1884900" cy="6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/>
              <a:t>У бабусі є</a:t>
            </a:r>
            <a:endParaRPr sz="2400" b="1"/>
          </a:p>
        </p:txBody>
      </p:sp>
      <p:sp>
        <p:nvSpPr>
          <p:cNvPr id="282" name="Google Shape;282;p29"/>
          <p:cNvSpPr txBox="1"/>
          <p:nvPr/>
        </p:nvSpPr>
        <p:spPr>
          <a:xfrm>
            <a:off x="3680100" y="3432500"/>
            <a:ext cx="5241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,</a:t>
            </a:r>
            <a:endParaRPr sz="3000"/>
          </a:p>
        </p:txBody>
      </p:sp>
      <p:sp>
        <p:nvSpPr>
          <p:cNvPr id="283" name="Google Shape;283;p29"/>
          <p:cNvSpPr txBox="1"/>
          <p:nvPr/>
        </p:nvSpPr>
        <p:spPr>
          <a:xfrm>
            <a:off x="5435750" y="3432500"/>
            <a:ext cx="9351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.</a:t>
            </a:r>
            <a:endParaRPr sz="3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0"/>
          <p:cNvSpPr txBox="1">
            <a:spLocks noGrp="1"/>
          </p:cNvSpPr>
          <p:nvPr>
            <p:ph type="title"/>
          </p:nvPr>
        </p:nvSpPr>
        <p:spPr>
          <a:xfrm>
            <a:off x="307725" y="319575"/>
            <a:ext cx="7505700" cy="8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смакові асоціації</a:t>
            </a:r>
            <a:endParaRPr/>
          </a:p>
        </p:txBody>
      </p:sp>
      <p:pic>
        <p:nvPicPr>
          <p:cNvPr id="289" name="Google Shape;28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4225" y="958350"/>
            <a:ext cx="4187450" cy="388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1"/>
          <p:cNvSpPr txBox="1">
            <a:spLocks noGrp="1"/>
          </p:cNvSpPr>
          <p:nvPr>
            <p:ph type="title"/>
          </p:nvPr>
        </p:nvSpPr>
        <p:spPr>
          <a:xfrm>
            <a:off x="244375" y="3003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предметні асоціації</a:t>
            </a:r>
            <a:endParaRPr/>
          </a:p>
        </p:txBody>
      </p:sp>
      <p:pic>
        <p:nvPicPr>
          <p:cNvPr id="295" name="Google Shape;295;p31"/>
          <p:cNvPicPr preferRelativeResize="0"/>
          <p:nvPr/>
        </p:nvPicPr>
        <p:blipFill rotWithShape="1">
          <a:blip r:embed="rId3">
            <a:alphaModFix/>
          </a:blip>
          <a:srcRect l="1458" t="18133"/>
          <a:stretch/>
        </p:blipFill>
        <p:spPr>
          <a:xfrm>
            <a:off x="1491800" y="981325"/>
            <a:ext cx="6160400" cy="372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B5394"/>
                </a:solidFill>
              </a:rPr>
              <a:t>Ейдетика - наука про побачене</a:t>
            </a:r>
            <a:endParaRPr>
              <a:solidFill>
                <a:srgbClr val="0B5394"/>
              </a:solidFill>
            </a:endParaRPr>
          </a:p>
        </p:txBody>
      </p:sp>
      <p:sp>
        <p:nvSpPr>
          <p:cNvPr id="136" name="Google Shape;136;p14"/>
          <p:cNvSpPr txBox="1">
            <a:spLocks noGrp="1"/>
          </p:cNvSpPr>
          <p:nvPr>
            <p:ph type="body" idx="1"/>
          </p:nvPr>
        </p:nvSpPr>
        <p:spPr>
          <a:xfrm>
            <a:off x="819150" y="1722050"/>
            <a:ext cx="4759500" cy="23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073763"/>
                </a:solidFill>
              </a:rPr>
              <a:t>Давньогрецьке слово “ейдос” означає “яскравий образ”, “зовнішній вигляд”.</a:t>
            </a:r>
            <a:endParaRPr b="1">
              <a:solidFill>
                <a:srgbClr val="073763"/>
              </a:solidFill>
            </a:endParaRPr>
          </a:p>
          <a:p>
            <a:pPr marL="0" lvl="0" indent="0" algn="just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1800" b="1">
                <a:solidFill>
                  <a:srgbClr val="1C4587"/>
                </a:solidFill>
              </a:rPr>
              <a:t>Ейдетика –напрям психології, який вивчає ейдетизм як різновид образної пам’яті й визначає можливості практичного застосування технік ейдетики в різних сферах життя людини</a:t>
            </a:r>
            <a:endParaRPr sz="1800" b="1">
              <a:solidFill>
                <a:srgbClr val="1C4587"/>
              </a:solidFill>
            </a:endParaRPr>
          </a:p>
        </p:txBody>
      </p:sp>
      <p:pic>
        <p:nvPicPr>
          <p:cNvPr id="137" name="Google Shape;13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8200" y="2125475"/>
            <a:ext cx="3120025" cy="25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2"/>
          <p:cNvSpPr txBox="1">
            <a:spLocks noGrp="1"/>
          </p:cNvSpPr>
          <p:nvPr>
            <p:ph type="title"/>
          </p:nvPr>
        </p:nvSpPr>
        <p:spPr>
          <a:xfrm>
            <a:off x="244375" y="27082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нюхові асоціації</a:t>
            </a:r>
            <a:endParaRPr/>
          </a:p>
        </p:txBody>
      </p:sp>
      <p:pic>
        <p:nvPicPr>
          <p:cNvPr id="301" name="Google Shape;301;p32"/>
          <p:cNvPicPr preferRelativeResize="0"/>
          <p:nvPr/>
        </p:nvPicPr>
        <p:blipFill rotWithShape="1">
          <a:blip r:embed="rId3">
            <a:alphaModFix/>
          </a:blip>
          <a:srcRect t="18393"/>
          <a:stretch/>
        </p:blipFill>
        <p:spPr>
          <a:xfrm>
            <a:off x="1492413" y="907951"/>
            <a:ext cx="6159175" cy="3773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3"/>
          <p:cNvSpPr txBox="1">
            <a:spLocks noGrp="1"/>
          </p:cNvSpPr>
          <p:nvPr>
            <p:ph type="title"/>
          </p:nvPr>
        </p:nvSpPr>
        <p:spPr>
          <a:xfrm>
            <a:off x="288575" y="3003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звукові асоціації</a:t>
            </a:r>
            <a:endParaRPr/>
          </a:p>
        </p:txBody>
      </p:sp>
      <p:pic>
        <p:nvPicPr>
          <p:cNvPr id="307" name="Google Shape;307;p33"/>
          <p:cNvPicPr preferRelativeResize="0"/>
          <p:nvPr/>
        </p:nvPicPr>
        <p:blipFill rotWithShape="1">
          <a:blip r:embed="rId3">
            <a:alphaModFix/>
          </a:blip>
          <a:srcRect l="-2522" t="17505"/>
          <a:stretch/>
        </p:blipFill>
        <p:spPr>
          <a:xfrm>
            <a:off x="1149600" y="1025525"/>
            <a:ext cx="6337249" cy="362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 </a:t>
            </a:r>
            <a:endParaRPr/>
          </a:p>
        </p:txBody>
      </p:sp>
      <p:sp>
        <p:nvSpPr>
          <p:cNvPr id="313" name="Google Shape;313;p34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14" name="Google Shape;314;p34"/>
          <p:cNvPicPr preferRelativeResize="0"/>
          <p:nvPr/>
        </p:nvPicPr>
        <p:blipFill rotWithShape="1">
          <a:blip r:embed="rId3">
            <a:alphaModFix/>
          </a:blip>
          <a:srcRect b="10410"/>
          <a:stretch/>
        </p:blipFill>
        <p:spPr>
          <a:xfrm>
            <a:off x="1675475" y="434175"/>
            <a:ext cx="6079674" cy="4004676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34"/>
          <p:cNvSpPr txBox="1"/>
          <p:nvPr/>
        </p:nvSpPr>
        <p:spPr>
          <a:xfrm>
            <a:off x="2454350" y="1198825"/>
            <a:ext cx="4408800" cy="14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>
                <a:solidFill>
                  <a:srgbClr val="1C4587"/>
                </a:solidFill>
              </a:rPr>
              <a:t>Дякуємо за увагу</a:t>
            </a:r>
            <a:endParaRPr sz="3000" b="1">
              <a:solidFill>
                <a:srgbClr val="1C458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У психології ейдетизм-це особливий різновид пам'яті, переважно на зорові враження, образи. Дозволяє втримувати та відтворювати надзвичайно живі образи раніше побачених предметів, об'єктів</a:t>
            </a:r>
            <a:endParaRPr/>
          </a:p>
        </p:txBody>
      </p:sp>
      <p:sp>
        <p:nvSpPr>
          <p:cNvPr id="143" name="Google Shape;143;p15"/>
          <p:cNvSpPr txBox="1">
            <a:spLocks noGrp="1"/>
          </p:cNvSpPr>
          <p:nvPr>
            <p:ph type="body" idx="1"/>
          </p:nvPr>
        </p:nvSpPr>
        <p:spPr>
          <a:xfrm>
            <a:off x="4286250" y="2571750"/>
            <a:ext cx="4038600" cy="186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800">
                <a:solidFill>
                  <a:srgbClr val="1C4587"/>
                </a:solidFill>
              </a:rPr>
              <a:t>Ейдетичні образи відрізняються від звичайних тим, що людина ніби продовжує сприймати предмет за його відсутності</a:t>
            </a:r>
            <a:endParaRPr sz="1800">
              <a:solidFill>
                <a:srgbClr val="1C4587"/>
              </a:solidFill>
            </a:endParaRPr>
          </a:p>
        </p:txBody>
      </p:sp>
      <p:pic>
        <p:nvPicPr>
          <p:cNvPr id="144" name="Google Shape;144;p15"/>
          <p:cNvPicPr preferRelativeResize="0"/>
          <p:nvPr/>
        </p:nvPicPr>
        <p:blipFill rotWithShape="1">
          <a:blip r:embed="rId3">
            <a:alphaModFix/>
          </a:blip>
          <a:srcRect b="34988"/>
          <a:stretch/>
        </p:blipFill>
        <p:spPr>
          <a:xfrm>
            <a:off x="1205300" y="2791550"/>
            <a:ext cx="2189024" cy="2052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6"/>
          <p:cNvSpPr txBox="1">
            <a:spLocks noGrp="1"/>
          </p:cNvSpPr>
          <p:nvPr>
            <p:ph type="title"/>
          </p:nvPr>
        </p:nvSpPr>
        <p:spPr>
          <a:xfrm>
            <a:off x="191925" y="3762800"/>
            <a:ext cx="3526800" cy="9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6"/>
          <p:cNvSpPr txBox="1">
            <a:spLocks noGrp="1"/>
          </p:cNvSpPr>
          <p:nvPr>
            <p:ph type="body" idx="1"/>
          </p:nvPr>
        </p:nvSpPr>
        <p:spPr>
          <a:xfrm>
            <a:off x="3979175" y="596100"/>
            <a:ext cx="4345800" cy="412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1C4587"/>
                </a:solidFill>
              </a:rPr>
              <a:t>Уперше термін «ейдетика» був озвучений у 30 роках ХХ ст. німецьким психологом Е.Йєншем, а поширення і глибокого вивчення набув у дослідженнях видатного психолога О.Р.Лурії, який поділив методики запам’ятовування на:</a:t>
            </a:r>
            <a:endParaRPr sz="1800">
              <a:solidFill>
                <a:srgbClr val="1C4587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1C4587"/>
                </a:solidFill>
              </a:rPr>
              <a:t>1.</a:t>
            </a:r>
            <a:r>
              <a:rPr lang="ru" sz="1800" b="1">
                <a:solidFill>
                  <a:srgbClr val="FF00FF"/>
                </a:solidFill>
              </a:rPr>
              <a:t>Мнемотехніка</a:t>
            </a:r>
            <a:r>
              <a:rPr lang="ru" sz="1800">
                <a:solidFill>
                  <a:srgbClr val="1C4587"/>
                </a:solidFill>
              </a:rPr>
              <a:t> (методи, у основі яких лежить вербально-логічне мислення)</a:t>
            </a:r>
            <a:endParaRPr sz="1800">
              <a:solidFill>
                <a:srgbClr val="1C4587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1800">
                <a:solidFill>
                  <a:srgbClr val="1C4587"/>
                </a:solidFill>
              </a:rPr>
              <a:t>2.</a:t>
            </a:r>
            <a:r>
              <a:rPr lang="ru" sz="1800" b="1">
                <a:solidFill>
                  <a:srgbClr val="FF00FF"/>
                </a:solidFill>
              </a:rPr>
              <a:t>Ейдетика</a:t>
            </a:r>
            <a:r>
              <a:rPr lang="ru" sz="1800">
                <a:solidFill>
                  <a:srgbClr val="1C4587"/>
                </a:solidFill>
              </a:rPr>
              <a:t> (ейдотехніка) (методи, засновані на конкретно-уявному мисленні)</a:t>
            </a:r>
            <a:endParaRPr sz="1800">
              <a:solidFill>
                <a:srgbClr val="1C4587"/>
              </a:solidFill>
            </a:endParaRPr>
          </a:p>
        </p:txBody>
      </p:sp>
      <p:pic>
        <p:nvPicPr>
          <p:cNvPr id="151" name="Google Shape;15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625" y="367325"/>
            <a:ext cx="3173100" cy="428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7"/>
          <p:cNvSpPr txBox="1">
            <a:spLocks noGrp="1"/>
          </p:cNvSpPr>
          <p:nvPr>
            <p:ph type="title"/>
          </p:nvPr>
        </p:nvSpPr>
        <p:spPr>
          <a:xfrm>
            <a:off x="355875" y="445375"/>
            <a:ext cx="77106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Ейдетизм -закономірна стадія нормального дитячого розвитку.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17"/>
          <p:cNvSpPr txBox="1">
            <a:spLocks noGrp="1"/>
          </p:cNvSpPr>
          <p:nvPr>
            <p:ph type="body" idx="1"/>
          </p:nvPr>
        </p:nvSpPr>
        <p:spPr>
          <a:xfrm>
            <a:off x="4491425" y="1059750"/>
            <a:ext cx="4517100" cy="26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   Оптимальний вік для ейдетизму припадає на 11–16 років. Тим не менш саме дітям до 5 років властиве переважно емоційно-образне сприйняття навколишнього світу, в тому числі й навчальної інформації. </a:t>
            </a:r>
            <a:endParaRPr sz="1400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   Ейдетика залучає всі аналізатори дитини: дозволяю не лише побачити, а й помацати, почути, скуштувати, понюхати; подає нове через добре знайомі дітям образи</a:t>
            </a:r>
            <a:endParaRPr sz="1400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>
              <a:solidFill>
                <a:srgbClr val="1C4587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58" name="Google Shape;15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375" y="1399975"/>
            <a:ext cx="4054050" cy="2906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8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4" name="Google Shape;164;p18"/>
          <p:cNvSpPr/>
          <p:nvPr/>
        </p:nvSpPr>
        <p:spPr>
          <a:xfrm>
            <a:off x="2350075" y="437125"/>
            <a:ext cx="4242000" cy="1064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8"/>
          <p:cNvSpPr txBox="1"/>
          <p:nvPr/>
        </p:nvSpPr>
        <p:spPr>
          <a:xfrm>
            <a:off x="2786213" y="629275"/>
            <a:ext cx="3406500" cy="6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solidFill>
                  <a:srgbClr val="1C4587"/>
                </a:solidFill>
              </a:rPr>
              <a:t>Чого вчить ейдетика?</a:t>
            </a:r>
            <a:endParaRPr sz="2200" b="1">
              <a:solidFill>
                <a:srgbClr val="1C4587"/>
              </a:solidFill>
            </a:endParaRPr>
          </a:p>
        </p:txBody>
      </p:sp>
      <p:sp>
        <p:nvSpPr>
          <p:cNvPr id="166" name="Google Shape;166;p18"/>
          <p:cNvSpPr/>
          <p:nvPr/>
        </p:nvSpPr>
        <p:spPr>
          <a:xfrm rot="-8100000">
            <a:off x="2272664" y="1255033"/>
            <a:ext cx="159523" cy="683489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351C7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8"/>
          <p:cNvSpPr/>
          <p:nvPr/>
        </p:nvSpPr>
        <p:spPr>
          <a:xfrm rot="8892065">
            <a:off x="5858005" y="1389718"/>
            <a:ext cx="176491" cy="2001817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351C7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8"/>
          <p:cNvSpPr/>
          <p:nvPr/>
        </p:nvSpPr>
        <p:spPr>
          <a:xfrm rot="10800000">
            <a:off x="4403213" y="1575047"/>
            <a:ext cx="154200" cy="18477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351C7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8"/>
          <p:cNvSpPr/>
          <p:nvPr/>
        </p:nvSpPr>
        <p:spPr>
          <a:xfrm rot="8598307">
            <a:off x="6561655" y="1221661"/>
            <a:ext cx="157141" cy="955925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351C7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8"/>
          <p:cNvSpPr/>
          <p:nvPr/>
        </p:nvSpPr>
        <p:spPr>
          <a:xfrm rot="-8452470">
            <a:off x="2743493" y="1312726"/>
            <a:ext cx="184463" cy="2252846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351C7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8"/>
          <p:cNvSpPr/>
          <p:nvPr/>
        </p:nvSpPr>
        <p:spPr>
          <a:xfrm>
            <a:off x="6739825" y="2172650"/>
            <a:ext cx="1940400" cy="9720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8"/>
          <p:cNvSpPr/>
          <p:nvPr/>
        </p:nvSpPr>
        <p:spPr>
          <a:xfrm>
            <a:off x="5592775" y="3376275"/>
            <a:ext cx="1856400" cy="9720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8"/>
          <p:cNvSpPr/>
          <p:nvPr/>
        </p:nvSpPr>
        <p:spPr>
          <a:xfrm>
            <a:off x="3017138" y="3496574"/>
            <a:ext cx="2192112" cy="1272025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8"/>
          <p:cNvSpPr/>
          <p:nvPr/>
        </p:nvSpPr>
        <p:spPr>
          <a:xfrm>
            <a:off x="667820" y="3379225"/>
            <a:ext cx="2007555" cy="1010815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8"/>
          <p:cNvSpPr/>
          <p:nvPr/>
        </p:nvSpPr>
        <p:spPr>
          <a:xfrm>
            <a:off x="797348" y="1953149"/>
            <a:ext cx="1679100" cy="9720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8"/>
          <p:cNvSpPr txBox="1"/>
          <p:nvPr/>
        </p:nvSpPr>
        <p:spPr>
          <a:xfrm>
            <a:off x="869349" y="1968688"/>
            <a:ext cx="1566600" cy="8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rgbClr val="1C4587"/>
                </a:solidFill>
              </a:rPr>
              <a:t>Керувати своєю увагою</a:t>
            </a:r>
            <a:endParaRPr sz="1800" dirty="0">
              <a:solidFill>
                <a:srgbClr val="1C4587"/>
              </a:solidFill>
            </a:endParaRPr>
          </a:p>
        </p:txBody>
      </p:sp>
      <p:sp>
        <p:nvSpPr>
          <p:cNvPr id="177" name="Google Shape;177;p18"/>
          <p:cNvSpPr txBox="1"/>
          <p:nvPr/>
        </p:nvSpPr>
        <p:spPr>
          <a:xfrm>
            <a:off x="667821" y="3422749"/>
            <a:ext cx="1982654" cy="104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 smtClean="0">
                <a:solidFill>
                  <a:srgbClr val="1C4587"/>
                </a:solidFill>
              </a:rPr>
              <a:t>Запам'ятовувати </a:t>
            </a:r>
            <a:r>
              <a:rPr lang="ru" sz="1800" dirty="0">
                <a:solidFill>
                  <a:srgbClr val="1C4587"/>
                </a:solidFill>
              </a:rPr>
              <a:t>швидко і згадувати легко</a:t>
            </a:r>
            <a:endParaRPr sz="1800" dirty="0">
              <a:solidFill>
                <a:srgbClr val="1C4587"/>
              </a:solidFill>
            </a:endParaRPr>
          </a:p>
        </p:txBody>
      </p:sp>
      <p:sp>
        <p:nvSpPr>
          <p:cNvPr id="178" name="Google Shape;178;p18"/>
          <p:cNvSpPr txBox="1"/>
          <p:nvPr/>
        </p:nvSpPr>
        <p:spPr>
          <a:xfrm>
            <a:off x="3268850" y="3355599"/>
            <a:ext cx="1940400" cy="8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rgbClr val="1C4587"/>
                </a:solidFill>
              </a:rPr>
              <a:t>Включати позитивне мислення, позитивний настрій</a:t>
            </a:r>
            <a:endParaRPr sz="1800" dirty="0">
              <a:solidFill>
                <a:srgbClr val="1C4587"/>
              </a:solidFill>
            </a:endParaRPr>
          </a:p>
        </p:txBody>
      </p:sp>
      <p:sp>
        <p:nvSpPr>
          <p:cNvPr id="179" name="Google Shape;179;p18"/>
          <p:cNvSpPr txBox="1"/>
          <p:nvPr/>
        </p:nvSpPr>
        <p:spPr>
          <a:xfrm>
            <a:off x="5641525" y="3396500"/>
            <a:ext cx="17589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1C4587"/>
                </a:solidFill>
              </a:rPr>
              <a:t>Розвивати мислення, мову</a:t>
            </a:r>
            <a:endParaRPr sz="1800">
              <a:solidFill>
                <a:srgbClr val="1C4587"/>
              </a:solidFill>
            </a:endParaRPr>
          </a:p>
        </p:txBody>
      </p:sp>
      <p:sp>
        <p:nvSpPr>
          <p:cNvPr id="180" name="Google Shape;180;p18"/>
          <p:cNvSpPr txBox="1"/>
          <p:nvPr/>
        </p:nvSpPr>
        <p:spPr>
          <a:xfrm>
            <a:off x="6781825" y="2228450"/>
            <a:ext cx="18564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1C4587"/>
                </a:solidFill>
              </a:rPr>
              <a:t>Активізувати уяву</a:t>
            </a:r>
            <a:endParaRPr sz="1800">
              <a:solidFill>
                <a:srgbClr val="1C458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9"/>
          <p:cNvSpPr txBox="1">
            <a:spLocks noGrp="1"/>
          </p:cNvSpPr>
          <p:nvPr>
            <p:ph type="title"/>
          </p:nvPr>
        </p:nvSpPr>
        <p:spPr>
          <a:xfrm>
            <a:off x="730725" y="37397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Метод ейдетики побудований на простих принципах:</a:t>
            </a:r>
            <a:endParaRPr/>
          </a:p>
        </p:txBody>
      </p:sp>
      <p:sp>
        <p:nvSpPr>
          <p:cNvPr id="186" name="Google Shape;186;p19"/>
          <p:cNvSpPr txBox="1"/>
          <p:nvPr/>
        </p:nvSpPr>
        <p:spPr>
          <a:xfrm>
            <a:off x="4509825" y="1541225"/>
            <a:ext cx="3831900" cy="27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Char char="●"/>
            </a:pPr>
            <a:r>
              <a:rPr lang="ru" sz="1800">
                <a:solidFill>
                  <a:srgbClr val="1C4587"/>
                </a:solidFill>
              </a:rPr>
              <a:t>уява + позитивні емоції = засвоєна інформація.</a:t>
            </a:r>
            <a:endParaRPr sz="1800">
              <a:solidFill>
                <a:srgbClr val="1C458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Char char="●"/>
            </a:pPr>
            <a:r>
              <a:rPr lang="ru" sz="1800">
                <a:solidFill>
                  <a:srgbClr val="1C4587"/>
                </a:solidFill>
              </a:rPr>
              <a:t>Радісна, весела атмосфера.</a:t>
            </a:r>
            <a:endParaRPr sz="1800">
              <a:solidFill>
                <a:srgbClr val="1C458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Char char="●"/>
            </a:pPr>
            <a:r>
              <a:rPr lang="ru" sz="1800">
                <a:solidFill>
                  <a:srgbClr val="1C4587"/>
                </a:solidFill>
              </a:rPr>
              <a:t>Мобільність і доступність ігрового матеріалу.</a:t>
            </a:r>
            <a:endParaRPr sz="1800">
              <a:solidFill>
                <a:srgbClr val="1C458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Char char="●"/>
            </a:pPr>
            <a:r>
              <a:rPr lang="ru" sz="1800">
                <a:solidFill>
                  <a:srgbClr val="1C4587"/>
                </a:solidFill>
              </a:rPr>
              <a:t>Поділ інформації, відповідно до особливостей кожної дитини</a:t>
            </a:r>
            <a:endParaRPr sz="1800">
              <a:solidFill>
                <a:srgbClr val="1C4587"/>
              </a:solidFill>
            </a:endParaRPr>
          </a:p>
        </p:txBody>
      </p:sp>
      <p:pic>
        <p:nvPicPr>
          <p:cNvPr id="187" name="Google Shape;18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4325" y="1481625"/>
            <a:ext cx="3485502" cy="286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0"/>
          <p:cNvSpPr/>
          <p:nvPr/>
        </p:nvSpPr>
        <p:spPr>
          <a:xfrm>
            <a:off x="2821750" y="449375"/>
            <a:ext cx="3512400" cy="7053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0"/>
          <p:cNvSpPr txBox="1"/>
          <p:nvPr/>
        </p:nvSpPr>
        <p:spPr>
          <a:xfrm>
            <a:off x="2529300" y="522850"/>
            <a:ext cx="4085400" cy="8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rgbClr val="1C4587"/>
                </a:solidFill>
              </a:rPr>
              <a:t>Методи Ейдетики</a:t>
            </a:r>
            <a:endParaRPr sz="2400" b="1">
              <a:solidFill>
                <a:srgbClr val="1C4587"/>
              </a:solidFill>
            </a:endParaRPr>
          </a:p>
        </p:txBody>
      </p:sp>
      <p:sp>
        <p:nvSpPr>
          <p:cNvPr id="195" name="Google Shape;195;p20"/>
          <p:cNvSpPr/>
          <p:nvPr/>
        </p:nvSpPr>
        <p:spPr>
          <a:xfrm rot="-3235136">
            <a:off x="6523575" y="1073120"/>
            <a:ext cx="117671" cy="5288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0"/>
          <p:cNvSpPr/>
          <p:nvPr/>
        </p:nvSpPr>
        <p:spPr>
          <a:xfrm rot="3519627">
            <a:off x="2632315" y="1076339"/>
            <a:ext cx="117668" cy="30752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0"/>
          <p:cNvSpPr/>
          <p:nvPr/>
        </p:nvSpPr>
        <p:spPr>
          <a:xfrm>
            <a:off x="4572000" y="1228175"/>
            <a:ext cx="117600" cy="365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0"/>
          <p:cNvSpPr/>
          <p:nvPr/>
        </p:nvSpPr>
        <p:spPr>
          <a:xfrm>
            <a:off x="980450" y="1442575"/>
            <a:ext cx="1947000" cy="11757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0"/>
          <p:cNvSpPr txBox="1"/>
          <p:nvPr/>
        </p:nvSpPr>
        <p:spPr>
          <a:xfrm>
            <a:off x="1052600" y="1382075"/>
            <a:ext cx="1802700" cy="8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1C4587"/>
                </a:solidFill>
              </a:rPr>
              <a:t>з</a:t>
            </a:r>
            <a:r>
              <a:rPr lang="ru">
                <a:solidFill>
                  <a:srgbClr val="1C4587"/>
                </a:solidFill>
              </a:rPr>
              <a:t>апам’ятовування слів (у тому числі й іншомовних), певних мовних правил</a:t>
            </a:r>
            <a:endParaRPr>
              <a:solidFill>
                <a:srgbClr val="1C4587"/>
              </a:solidFill>
            </a:endParaRPr>
          </a:p>
        </p:txBody>
      </p:sp>
      <p:sp>
        <p:nvSpPr>
          <p:cNvPr id="200" name="Google Shape;200;p20"/>
          <p:cNvSpPr/>
          <p:nvPr/>
        </p:nvSpPr>
        <p:spPr>
          <a:xfrm>
            <a:off x="3729450" y="1593875"/>
            <a:ext cx="1802700" cy="8376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0"/>
          <p:cNvSpPr/>
          <p:nvPr/>
        </p:nvSpPr>
        <p:spPr>
          <a:xfrm>
            <a:off x="6542650" y="1639525"/>
            <a:ext cx="2145600" cy="837600"/>
          </a:xfrm>
          <a:prstGeom prst="round2SameRect">
            <a:avLst>
              <a:gd name="adj1" fmla="val 16667"/>
              <a:gd name="adj2" fmla="val 4988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0"/>
          <p:cNvSpPr txBox="1"/>
          <p:nvPr/>
        </p:nvSpPr>
        <p:spPr>
          <a:xfrm>
            <a:off x="3729450" y="1667375"/>
            <a:ext cx="21456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1C4587"/>
                </a:solidFill>
              </a:rPr>
              <a:t>запам’ятовування цифр або чисел:</a:t>
            </a:r>
            <a:endParaRPr>
              <a:solidFill>
                <a:srgbClr val="1C4587"/>
              </a:solidFill>
            </a:endParaRPr>
          </a:p>
        </p:txBody>
      </p:sp>
      <p:sp>
        <p:nvSpPr>
          <p:cNvPr id="203" name="Google Shape;203;p20"/>
          <p:cNvSpPr txBox="1"/>
          <p:nvPr/>
        </p:nvSpPr>
        <p:spPr>
          <a:xfrm>
            <a:off x="6594100" y="1755775"/>
            <a:ext cx="20427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1C4587"/>
                </a:solidFill>
              </a:rPr>
              <a:t>запам’ятовування віршів</a:t>
            </a:r>
            <a:endParaRPr>
              <a:solidFill>
                <a:srgbClr val="1C4587"/>
              </a:solidFill>
            </a:endParaRPr>
          </a:p>
        </p:txBody>
      </p:sp>
      <p:sp>
        <p:nvSpPr>
          <p:cNvPr id="204" name="Google Shape;204;p20"/>
          <p:cNvSpPr/>
          <p:nvPr/>
        </p:nvSpPr>
        <p:spPr>
          <a:xfrm>
            <a:off x="984775" y="2741875"/>
            <a:ext cx="1947000" cy="2026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0"/>
          <p:cNvSpPr/>
          <p:nvPr/>
        </p:nvSpPr>
        <p:spPr>
          <a:xfrm>
            <a:off x="3762275" y="2727175"/>
            <a:ext cx="1802700" cy="2056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0"/>
          <p:cNvSpPr/>
          <p:nvPr/>
        </p:nvSpPr>
        <p:spPr>
          <a:xfrm>
            <a:off x="6554450" y="2712475"/>
            <a:ext cx="2145600" cy="2056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0"/>
          <p:cNvSpPr txBox="1"/>
          <p:nvPr/>
        </p:nvSpPr>
        <p:spPr>
          <a:xfrm>
            <a:off x="1052600" y="2814775"/>
            <a:ext cx="1898700" cy="18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Char char="-"/>
            </a:pPr>
            <a:r>
              <a:rPr lang="ru">
                <a:solidFill>
                  <a:srgbClr val="1C4587"/>
                </a:solidFill>
              </a:rPr>
              <a:t>методики роботи з листівками</a:t>
            </a:r>
            <a:endParaRPr>
              <a:solidFill>
                <a:srgbClr val="1C4587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Char char="-"/>
            </a:pPr>
            <a:r>
              <a:rPr lang="ru">
                <a:solidFill>
                  <a:srgbClr val="1C4587"/>
                </a:solidFill>
              </a:rPr>
              <a:t>метод колажів</a:t>
            </a:r>
            <a:endParaRPr>
              <a:solidFill>
                <a:srgbClr val="1C4587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Char char="-"/>
            </a:pPr>
            <a:r>
              <a:rPr lang="ru">
                <a:solidFill>
                  <a:srgbClr val="1C4587"/>
                </a:solidFill>
              </a:rPr>
              <a:t>метод асоціативного мислення</a:t>
            </a:r>
            <a:endParaRPr>
              <a:solidFill>
                <a:srgbClr val="1C4587"/>
              </a:solidFill>
            </a:endParaRPr>
          </a:p>
        </p:txBody>
      </p:sp>
      <p:sp>
        <p:nvSpPr>
          <p:cNvPr id="208" name="Google Shape;208;p20"/>
          <p:cNvSpPr txBox="1"/>
          <p:nvPr/>
        </p:nvSpPr>
        <p:spPr>
          <a:xfrm>
            <a:off x="3806350" y="2771275"/>
            <a:ext cx="1725900" cy="18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Char char="-"/>
            </a:pPr>
            <a:r>
              <a:rPr lang="ru">
                <a:solidFill>
                  <a:srgbClr val="1C4587"/>
                </a:solidFill>
              </a:rPr>
              <a:t>метод Цицерона (метод місць)</a:t>
            </a:r>
            <a:endParaRPr>
              <a:solidFill>
                <a:srgbClr val="1C4587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Char char="-"/>
            </a:pPr>
            <a:r>
              <a:rPr lang="ru">
                <a:solidFill>
                  <a:srgbClr val="1C4587"/>
                </a:solidFill>
              </a:rPr>
              <a:t>метод оживлення</a:t>
            </a:r>
            <a:endParaRPr>
              <a:solidFill>
                <a:srgbClr val="1C4587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Char char="-"/>
            </a:pPr>
            <a:r>
              <a:rPr lang="ru">
                <a:solidFill>
                  <a:srgbClr val="1C4587"/>
                </a:solidFill>
              </a:rPr>
              <a:t>метод зачіпки</a:t>
            </a:r>
            <a:endParaRPr>
              <a:solidFill>
                <a:srgbClr val="1C4587"/>
              </a:solidFill>
            </a:endParaRPr>
          </a:p>
        </p:txBody>
      </p:sp>
      <p:sp>
        <p:nvSpPr>
          <p:cNvPr id="209" name="Google Shape;209;p20"/>
          <p:cNvSpPr txBox="1"/>
          <p:nvPr/>
        </p:nvSpPr>
        <p:spPr>
          <a:xfrm>
            <a:off x="6444200" y="2756200"/>
            <a:ext cx="2366100" cy="18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Char char="-"/>
            </a:pPr>
            <a:r>
              <a:rPr lang="ru">
                <a:solidFill>
                  <a:srgbClr val="1C4587"/>
                </a:solidFill>
              </a:rPr>
              <a:t>метод піктограм</a:t>
            </a:r>
            <a:endParaRPr>
              <a:solidFill>
                <a:srgbClr val="1C4587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Char char="-"/>
            </a:pPr>
            <a:r>
              <a:rPr lang="ru">
                <a:solidFill>
                  <a:srgbClr val="1C4587"/>
                </a:solidFill>
              </a:rPr>
              <a:t>за допомогою уяви</a:t>
            </a:r>
            <a:endParaRPr>
              <a:solidFill>
                <a:srgbClr val="1C4587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Char char="-"/>
            </a:pPr>
            <a:r>
              <a:rPr lang="ru">
                <a:solidFill>
                  <a:srgbClr val="1C4587"/>
                </a:solidFill>
              </a:rPr>
              <a:t>за допомогою листівок</a:t>
            </a:r>
            <a:endParaRPr>
              <a:solidFill>
                <a:srgbClr val="1C4587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Char char="-"/>
            </a:pPr>
            <a:r>
              <a:rPr lang="ru">
                <a:solidFill>
                  <a:srgbClr val="1C4587"/>
                </a:solidFill>
              </a:rPr>
              <a:t>за допомогою кінестетичної пам᾽яті</a:t>
            </a:r>
            <a:endParaRPr>
              <a:solidFill>
                <a:srgbClr val="1C4587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Char char="-"/>
            </a:pPr>
            <a:r>
              <a:rPr lang="ru">
                <a:solidFill>
                  <a:srgbClr val="1C4587"/>
                </a:solidFill>
              </a:rPr>
              <a:t>за допомогою логічних скорочень</a:t>
            </a:r>
            <a:endParaRPr>
              <a:solidFill>
                <a:srgbClr val="1C458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1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1"/>
          <p:cNvSpPr/>
          <p:nvPr/>
        </p:nvSpPr>
        <p:spPr>
          <a:xfrm>
            <a:off x="1866525" y="405250"/>
            <a:ext cx="5584500" cy="734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1"/>
          <p:cNvSpPr txBox="1"/>
          <p:nvPr/>
        </p:nvSpPr>
        <p:spPr>
          <a:xfrm>
            <a:off x="1969400" y="464050"/>
            <a:ext cx="5408100" cy="7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rgbClr val="073763"/>
                </a:solidFill>
              </a:rPr>
              <a:t>Головні інструменти ейдетики</a:t>
            </a:r>
            <a:endParaRPr sz="2400" b="1">
              <a:solidFill>
                <a:srgbClr val="073763"/>
              </a:solidFill>
            </a:endParaRPr>
          </a:p>
        </p:txBody>
      </p:sp>
      <p:sp>
        <p:nvSpPr>
          <p:cNvPr id="217" name="Google Shape;217;p21"/>
          <p:cNvSpPr/>
          <p:nvPr/>
        </p:nvSpPr>
        <p:spPr>
          <a:xfrm>
            <a:off x="940700" y="1345775"/>
            <a:ext cx="2292600" cy="605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1"/>
          <p:cNvSpPr txBox="1"/>
          <p:nvPr/>
        </p:nvSpPr>
        <p:spPr>
          <a:xfrm>
            <a:off x="722150" y="1345763"/>
            <a:ext cx="27297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1C4587"/>
                </a:solidFill>
              </a:rPr>
              <a:t>робота з асоціаціями</a:t>
            </a:r>
            <a:endParaRPr sz="1700">
              <a:solidFill>
                <a:srgbClr val="1C4587"/>
              </a:solidFill>
            </a:endParaRPr>
          </a:p>
        </p:txBody>
      </p:sp>
      <p:sp>
        <p:nvSpPr>
          <p:cNvPr id="219" name="Google Shape;219;p21"/>
          <p:cNvSpPr/>
          <p:nvPr/>
        </p:nvSpPr>
        <p:spPr>
          <a:xfrm>
            <a:off x="5788525" y="1345775"/>
            <a:ext cx="2729700" cy="605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1C4587"/>
                </a:solidFill>
              </a:rPr>
              <a:t>акровербальна техніка</a:t>
            </a:r>
            <a:endParaRPr sz="1700">
              <a:solidFill>
                <a:srgbClr val="1C4587"/>
              </a:solidFill>
            </a:endParaRPr>
          </a:p>
        </p:txBody>
      </p:sp>
      <p:sp>
        <p:nvSpPr>
          <p:cNvPr id="220" name="Google Shape;220;p21"/>
          <p:cNvSpPr txBox="1"/>
          <p:nvPr/>
        </p:nvSpPr>
        <p:spPr>
          <a:xfrm>
            <a:off x="470425" y="2065875"/>
            <a:ext cx="3468300" cy="27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Times New Roman"/>
              <a:buChar char="●"/>
            </a:pPr>
            <a:r>
              <a:rPr lang="ru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вільні асоціації, пов`язані з предметними образами</a:t>
            </a:r>
            <a:endParaRPr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Times New Roman"/>
              <a:buChar char="●"/>
            </a:pPr>
            <a:r>
              <a:rPr lang="ru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колірні асоціації</a:t>
            </a:r>
            <a:endParaRPr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Times New Roman"/>
              <a:buChar char="●"/>
            </a:pPr>
            <a:r>
              <a:rPr lang="ru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асоціації, пов`язані з геометричними формами</a:t>
            </a:r>
            <a:endParaRPr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Times New Roman"/>
              <a:buChar char="●"/>
            </a:pPr>
            <a:r>
              <a:rPr lang="ru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тактильні асоціації</a:t>
            </a:r>
            <a:endParaRPr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Times New Roman"/>
              <a:buChar char="●"/>
            </a:pPr>
            <a:r>
              <a:rPr lang="ru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предметні асоціації</a:t>
            </a:r>
            <a:endParaRPr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Times New Roman"/>
              <a:buChar char="●"/>
            </a:pPr>
            <a:r>
              <a:rPr lang="ru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асоціації, викликані друдлами</a:t>
            </a:r>
            <a:endParaRPr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Times New Roman"/>
              <a:buChar char="●"/>
            </a:pPr>
            <a:r>
              <a:rPr lang="ru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звукові асоціації</a:t>
            </a:r>
            <a:endParaRPr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Times New Roman"/>
              <a:buChar char="●"/>
            </a:pPr>
            <a:r>
              <a:rPr lang="ru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смакові асоціації</a:t>
            </a:r>
            <a:endParaRPr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Times New Roman"/>
              <a:buChar char="●"/>
            </a:pPr>
            <a:r>
              <a:rPr lang="ru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нюхові асоціації</a:t>
            </a:r>
            <a:endParaRPr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Times New Roman"/>
              <a:buChar char="●"/>
            </a:pPr>
            <a:r>
              <a:rPr lang="ru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графічні асоціації</a:t>
            </a:r>
            <a:endParaRPr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1" name="Google Shape;221;p21"/>
          <p:cNvSpPr txBox="1"/>
          <p:nvPr/>
        </p:nvSpPr>
        <p:spPr>
          <a:xfrm>
            <a:off x="5804975" y="2095275"/>
            <a:ext cx="2729700" cy="16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(метод заснований на креативному перетворенні «сухої» інформації в «живі» тексти)</a:t>
            </a:r>
            <a:endParaRPr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2" name="Google Shape;22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8725" y="1405750"/>
            <a:ext cx="1697400" cy="25507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551</Words>
  <Application>Microsoft Office PowerPoint</Application>
  <PresentationFormat>Экран (16:9)</PresentationFormat>
  <Paragraphs>83</Paragraphs>
  <Slides>22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Playfair Display</vt:lpstr>
      <vt:lpstr>Calibri</vt:lpstr>
      <vt:lpstr>Times New Roman</vt:lpstr>
      <vt:lpstr>Nunito</vt:lpstr>
      <vt:lpstr>Shift</vt:lpstr>
      <vt:lpstr>              Ейдетика </vt:lpstr>
      <vt:lpstr>Ейдетика - наука про побачене</vt:lpstr>
      <vt:lpstr>У психології ейдетизм-це особливий різновид пам'яті, переважно на зорові враження, образи. Дозволяє втримувати та відтворювати надзвичайно живі образи раніше побачених предметів, об'єктів</vt:lpstr>
      <vt:lpstr>Презентация PowerPoint</vt:lpstr>
      <vt:lpstr>Ейдетизм -закономірна стадія нормального дитячого розвитку. </vt:lpstr>
      <vt:lpstr>Презентация PowerPoint</vt:lpstr>
      <vt:lpstr>Метод ейдетики побудований на простих принципах:</vt:lpstr>
      <vt:lpstr>Презентация PowerPoint</vt:lpstr>
      <vt:lpstr>Презентация PowerPoint</vt:lpstr>
      <vt:lpstr>Правила використання ейдетики</vt:lpstr>
      <vt:lpstr>«Ейдетика» пропонує будувати роботу з дітьми на основі</vt:lpstr>
      <vt:lpstr>асоціацій з використанням кольору</vt:lpstr>
      <vt:lpstr>асоціацій, пов’язаних з геометричними формами  </vt:lpstr>
      <vt:lpstr> тактильні асоціації</vt:lpstr>
      <vt:lpstr> графічні асоціації</vt:lpstr>
      <vt:lpstr> асоціації, викликані друдлами</vt:lpstr>
      <vt:lpstr> піктограми</vt:lpstr>
      <vt:lpstr>смакові асоціації</vt:lpstr>
      <vt:lpstr>предметні асоціації</vt:lpstr>
      <vt:lpstr>нюхові асоціації</vt:lpstr>
      <vt:lpstr>звукові асоціації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Ейдетика </dc:title>
  <cp:lastModifiedBy>Пользователь Windows</cp:lastModifiedBy>
  <cp:revision>3</cp:revision>
  <cp:lastPrinted>2019-01-08T13:30:32Z</cp:lastPrinted>
  <dcterms:modified xsi:type="dcterms:W3CDTF">2019-01-09T07:31:35Z</dcterms:modified>
</cp:coreProperties>
</file>