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8" r:id="rId3"/>
    <p:sldId id="259" r:id="rId4"/>
    <p:sldId id="260" r:id="rId5"/>
    <p:sldId id="261" r:id="rId6"/>
    <p:sldId id="262" r:id="rId7"/>
    <p:sldId id="265" r:id="rId8"/>
  </p:sldIdLst>
  <p:sldSz cx="9144000" cy="5143500" type="screen16x9"/>
  <p:notesSz cx="6858000" cy="9144000"/>
  <p:embeddedFontLst>
    <p:embeddedFont>
      <p:font typeface="Maven Pro" panose="020B0604020202020204" charset="0"/>
      <p:regular r:id="rId10"/>
      <p:bold r:id="rId11"/>
    </p:embeddedFont>
    <p:embeddedFont>
      <p:font typeface="Nunito" panose="020B060402020202020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17740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481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3ef4f4ad6_0_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33ef4f4ad6_0_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5733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3ef4f4ad6_0_4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3ef4f4ad6_0_4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4923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3ef4f4ad6_0_4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33ef4f4ad6_0_4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3381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3ef4f4ad6_0_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3ef4f4ad6_0_4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9240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3ef4f4ad6_0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3ef4f4ad6_0_4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0811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3ef4f4ad6_0_4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33ef4f4ad6_0_4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2277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8" name="Google Shape;268;p11"/>
          <p:cNvSpPr txBox="1">
            <a:spLocks noGrp="1"/>
          </p:cNvSpPr>
          <p:nvPr>
            <p:ph type="title" hasCustomPrompt="1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1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1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5" name="Google Shape;125;p8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10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40" name="Google Shape;140;p1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>
            <a:spLocks noGrp="1"/>
          </p:cNvSpPr>
          <p:nvPr>
            <p:ph type="ctrTitle"/>
          </p:nvPr>
        </p:nvSpPr>
        <p:spPr>
          <a:xfrm>
            <a:off x="0" y="1163400"/>
            <a:ext cx="4005300" cy="302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/>
              <a:t>Конкурсний проект на отримання гранту Київського міського голови у галузі освіти за напрямом: </a:t>
            </a:r>
            <a:endParaRPr sz="2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/>
              <a:t> «Новий освітній простір»</a:t>
            </a:r>
            <a:endParaRPr sz="2000"/>
          </a:p>
        </p:txBody>
      </p:sp>
      <p:sp>
        <p:nvSpPr>
          <p:cNvPr id="278" name="Google Shape;278;p13"/>
          <p:cNvSpPr txBox="1">
            <a:spLocks noGrp="1"/>
          </p:cNvSpPr>
          <p:nvPr>
            <p:ph type="subTitle" idx="1"/>
          </p:nvPr>
        </p:nvSpPr>
        <p:spPr>
          <a:xfrm>
            <a:off x="693300" y="154575"/>
            <a:ext cx="77574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 b="1"/>
              <a:t>«STEM освіта – джерело знань»</a:t>
            </a:r>
            <a:endParaRPr sz="36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279" name="Google Shape;27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4500" y="871275"/>
            <a:ext cx="4226200" cy="3004925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3"/>
          <p:cNvSpPr txBox="1"/>
          <p:nvPr/>
        </p:nvSpPr>
        <p:spPr>
          <a:xfrm>
            <a:off x="2754461" y="3879900"/>
            <a:ext cx="3635100" cy="12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Дошкільний навчальний заклад №115</a:t>
            </a:r>
            <a:endParaRPr sz="2000" b="1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5"/>
          <p:cNvSpPr txBox="1">
            <a:spLocks noGrp="1"/>
          </p:cNvSpPr>
          <p:nvPr>
            <p:ph type="ctrTitle"/>
          </p:nvPr>
        </p:nvSpPr>
        <p:spPr>
          <a:xfrm>
            <a:off x="119775" y="190825"/>
            <a:ext cx="7960800" cy="16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/>
              <a:t>«Якщо хочеш виховати в дітях сміливість розуму, самостійність як особистісну рису, то створи такі умови, щоб спалахи їх думок утворювали царство  думки, і дай їм можливість відчути себе в ньому володарями.»</a:t>
            </a:r>
            <a:endParaRPr sz="200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/>
              <a:t>Ш. Амонашвілі</a:t>
            </a:r>
            <a:endParaRPr sz="2000"/>
          </a:p>
        </p:txBody>
      </p:sp>
      <p:sp>
        <p:nvSpPr>
          <p:cNvPr id="292" name="Google Shape;292;p15"/>
          <p:cNvSpPr txBox="1">
            <a:spLocks noGrp="1"/>
          </p:cNvSpPr>
          <p:nvPr>
            <p:ph type="subTitle" idx="1"/>
          </p:nvPr>
        </p:nvSpPr>
        <p:spPr>
          <a:xfrm>
            <a:off x="316500" y="195205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6"/>
          <p:cNvSpPr txBox="1">
            <a:spLocks noGrp="1"/>
          </p:cNvSpPr>
          <p:nvPr>
            <p:ph type="ctrTitle"/>
          </p:nvPr>
        </p:nvSpPr>
        <p:spPr>
          <a:xfrm>
            <a:off x="386775" y="238925"/>
            <a:ext cx="4255500" cy="7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Актуальність та мета проекту</a:t>
            </a:r>
            <a:endParaRPr sz="3000"/>
          </a:p>
        </p:txBody>
      </p:sp>
      <p:sp>
        <p:nvSpPr>
          <p:cNvPr id="298" name="Google Shape;298;p16"/>
          <p:cNvSpPr txBox="1">
            <a:spLocks noGrp="1"/>
          </p:cNvSpPr>
          <p:nvPr>
            <p:ph type="subTitle" idx="1"/>
          </p:nvPr>
        </p:nvSpPr>
        <p:spPr>
          <a:xfrm>
            <a:off x="386775" y="1277500"/>
            <a:ext cx="2353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9" name="Google Shape;2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4025" y="140400"/>
            <a:ext cx="3485200" cy="215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8526" y="2445275"/>
            <a:ext cx="4153075" cy="233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7"/>
          <p:cNvSpPr txBox="1">
            <a:spLocks noGrp="1"/>
          </p:cNvSpPr>
          <p:nvPr>
            <p:ph type="ctrTitle"/>
          </p:nvPr>
        </p:nvSpPr>
        <p:spPr>
          <a:xfrm>
            <a:off x="2161800" y="232975"/>
            <a:ext cx="4820400" cy="5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Завдання проекту</a:t>
            </a:r>
            <a:endParaRPr sz="3000"/>
          </a:p>
        </p:txBody>
      </p:sp>
      <p:sp>
        <p:nvSpPr>
          <p:cNvPr id="306" name="Google Shape;306;p17"/>
          <p:cNvSpPr txBox="1">
            <a:spLocks noGrp="1"/>
          </p:cNvSpPr>
          <p:nvPr>
            <p:ph type="subTitle" idx="1"/>
          </p:nvPr>
        </p:nvSpPr>
        <p:spPr>
          <a:xfrm>
            <a:off x="5490575" y="596125"/>
            <a:ext cx="3545700" cy="15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/>
              <a:t>3. Задоволення ігрових уподобань кожної дитини; 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/>
              <a:t>4. Налагодження партнерських стосунків та створення об’єднань за інтересами; 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/>
              <a:t>5. Опанування навичок практичної діяльності, культури спілкування; </a:t>
            </a:r>
            <a:endParaRPr sz="1400"/>
          </a:p>
        </p:txBody>
      </p:sp>
      <p:pic>
        <p:nvPicPr>
          <p:cNvPr id="307" name="Google Shape;30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3200" y="3180525"/>
            <a:ext cx="2371024" cy="1582401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17"/>
          <p:cNvSpPr txBox="1"/>
          <p:nvPr/>
        </p:nvSpPr>
        <p:spPr>
          <a:xfrm>
            <a:off x="98300" y="835050"/>
            <a:ext cx="2979300" cy="16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1. Розвиток у дітей  потреби у реалізації своїх здібностей у процесі ігрової, дослідницько-експериментальної, мовленнєвої, логіко-математичної, будівельно-конструктивної, художньо-продуктивної діяльності; </a:t>
            </a:r>
            <a:endParaRPr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09" name="Google Shape;309;p17"/>
          <p:cNvSpPr txBox="1"/>
          <p:nvPr/>
        </p:nvSpPr>
        <p:spPr>
          <a:xfrm>
            <a:off x="196700" y="3507425"/>
            <a:ext cx="3766200" cy="11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2. Формувати  пізнавальну мотивацію і активність дітей , прищеплюючи смак до власних відкриттів у пізнанні довкілля, уміння самостійно проводити дослідження, домагатися результатів, міркувати, відстоювати свою думку,узагальнювати результати.</a:t>
            </a:r>
            <a:endParaRPr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10" name="Google Shape;310;p17"/>
          <p:cNvSpPr txBox="1"/>
          <p:nvPr/>
        </p:nvSpPr>
        <p:spPr>
          <a:xfrm>
            <a:off x="6689350" y="2959325"/>
            <a:ext cx="2262600" cy="18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6. Адаптування до умов групи технологій, які спрямовані на розвиток мислення дошкільників; </a:t>
            </a:r>
            <a:endParaRPr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7. Удосконалення матеріально-технічного забезпечення для ізації.</a:t>
            </a:r>
            <a:endParaRPr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їх реал</a:t>
            </a:r>
            <a:endParaRPr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11" name="Google Shape;31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07325" y="1444613"/>
            <a:ext cx="2371024" cy="1584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8"/>
          <p:cNvSpPr txBox="1">
            <a:spLocks noGrp="1"/>
          </p:cNvSpPr>
          <p:nvPr>
            <p:ph type="ctrTitle"/>
          </p:nvPr>
        </p:nvSpPr>
        <p:spPr>
          <a:xfrm>
            <a:off x="4716750" y="168650"/>
            <a:ext cx="42555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Очікувані результати</a:t>
            </a:r>
            <a:endParaRPr sz="3000"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"/>
          </p:nvPr>
        </p:nvSpPr>
        <p:spPr>
          <a:xfrm>
            <a:off x="3322950" y="695450"/>
            <a:ext cx="5649300" cy="43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ru"/>
              <a:t>удосконалення пізнавальних навичок, здібностей, умінь, збагачення уявлень про навколишній світ;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ru"/>
              <a:t>у процесі роботи дотримуватися співвідношення нового та вже відомого;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ru"/>
              <a:t>можливе використання різних методів і прийомів для активізації інтересу та варіативність стратегій змістовного спілкування педагога з дітьми;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ru"/>
              <a:t>урізноманітнення  дидактичних і методичних засобів у процесі пізнання дітьми навколишнього світу;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ru"/>
              <a:t>включення дітей в активний пошук та освоєння нової інформації за допомогою збагачення досвіду дослідницької діяльності, розвиток уміння ставити пізнавальні запитання, виокремлювати протиріччя, проблеми і досягати успіхів у їхньому вирішенні;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ru"/>
              <a:t>отримані знання та вміння сформують у дошкільників життєві компетентності необхідні для успішної самореалізації у подальшому навчанні та житті.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8" name="Google Shape;31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170550" cy="2116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687825"/>
            <a:ext cx="3170550" cy="2116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9"/>
          <p:cNvSpPr txBox="1">
            <a:spLocks noGrp="1"/>
          </p:cNvSpPr>
          <p:nvPr>
            <p:ph type="ctrTitle"/>
          </p:nvPr>
        </p:nvSpPr>
        <p:spPr>
          <a:xfrm>
            <a:off x="3499275" y="182700"/>
            <a:ext cx="5452800" cy="4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Соціально економічний ефект</a:t>
            </a:r>
            <a:endParaRPr sz="3000"/>
          </a:p>
        </p:txBody>
      </p:sp>
      <p:sp>
        <p:nvSpPr>
          <p:cNvPr id="325" name="Google Shape;325;p19"/>
          <p:cNvSpPr txBox="1">
            <a:spLocks noGrp="1"/>
          </p:cNvSpPr>
          <p:nvPr>
            <p:ph type="subTitle" idx="1"/>
          </p:nvPr>
        </p:nvSpPr>
        <p:spPr>
          <a:xfrm>
            <a:off x="3957375" y="635675"/>
            <a:ext cx="4994700" cy="198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ru" sz="1700"/>
              <a:t>впровадження проекту дає дошкільникам доступ до STREAM-освіти використання педагогом навчального матеріалу у тому вигляді якому йому потрібно: презентації, картинки, фотографії, аудіоматеріали;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ru" sz="1700"/>
              <a:t>інтерактивні столи допоможуть замінити реальні, не досить безпечні для дошкільників досліди на віртуальні;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</p:txBody>
      </p:sp>
      <p:pic>
        <p:nvPicPr>
          <p:cNvPr id="326" name="Google Shape;32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5700" y="2855425"/>
            <a:ext cx="3752850" cy="222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4524" y="885050"/>
            <a:ext cx="3294751" cy="1876681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19"/>
          <p:cNvSpPr txBox="1"/>
          <p:nvPr/>
        </p:nvSpPr>
        <p:spPr>
          <a:xfrm>
            <a:off x="168650" y="2855425"/>
            <a:ext cx="465840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Nunito"/>
              <a:buChar char="-"/>
            </a:pPr>
            <a:r>
              <a:rPr lang="ru" sz="17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виконання завдань за інтерактивними столами дасть можливість дітям навчатися спілкування, працювати у команді, відшукуючи рішення поставлених завдань;</a:t>
            </a:r>
            <a:endParaRPr sz="17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Nunito"/>
              <a:buChar char="-"/>
            </a:pPr>
            <a:r>
              <a:rPr lang="ru" sz="17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робота в осередку дасть можливість працювати з дітьми індивідуально та невеликими групами, що підвищить ефективність навчання.</a:t>
            </a:r>
            <a:endParaRPr sz="17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2"/>
          <p:cNvSpPr txBox="1">
            <a:spLocks noGrp="1"/>
          </p:cNvSpPr>
          <p:nvPr>
            <p:ph type="ctrTitle"/>
          </p:nvPr>
        </p:nvSpPr>
        <p:spPr>
          <a:xfrm>
            <a:off x="2688750" y="2234550"/>
            <a:ext cx="3766500" cy="67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Дякую за увагу</a:t>
            </a:r>
            <a:endParaRPr/>
          </a:p>
        </p:txBody>
      </p:sp>
      <p:pic>
        <p:nvPicPr>
          <p:cNvPr id="346" name="Google Shape;34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9238" y="511750"/>
            <a:ext cx="2324026" cy="1441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83197" y="188573"/>
            <a:ext cx="2509052" cy="167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0725" y="3190100"/>
            <a:ext cx="2981062" cy="1674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18051" y="3280400"/>
            <a:ext cx="2785300" cy="161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383</Words>
  <Application>Microsoft Office PowerPoint</Application>
  <PresentationFormat>Экран (16:9)</PresentationFormat>
  <Paragraphs>29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Maven Pro</vt:lpstr>
      <vt:lpstr>Arial</vt:lpstr>
      <vt:lpstr>Nunito</vt:lpstr>
      <vt:lpstr>Momentum</vt:lpstr>
      <vt:lpstr>Конкурсний проект на отримання гранту Київського міського голови у галузі освіти за напрямом:   «Новий освітній простір»</vt:lpstr>
      <vt:lpstr>«Якщо хочеш виховати в дітях сміливість розуму, самостійність як особистісну рису, то створи такі умови, щоб спалахи їх думок утворювали царство  думки, і дай їм можливість відчути себе в ньому володарями.» Ш. Амонашвілі</vt:lpstr>
      <vt:lpstr>Актуальність та мета проекту</vt:lpstr>
      <vt:lpstr>Завдання проекту</vt:lpstr>
      <vt:lpstr>Очікувані результати</vt:lpstr>
      <vt:lpstr>Соціально економічний ефект</vt:lpstr>
      <vt:lpstr>Дякую за увагу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Конкурсний проект на отримання гранту Київського міського голови у галузі освіти за напрямом:   «Новий освітній простір»</dc:title>
  <cp:lastModifiedBy>Пользователь Windows</cp:lastModifiedBy>
  <cp:revision>2</cp:revision>
  <dcterms:modified xsi:type="dcterms:W3CDTF">2019-10-19T18:06:07Z</dcterms:modified>
</cp:coreProperties>
</file>